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351" r:id="rId3"/>
    <p:sldId id="352" r:id="rId4"/>
    <p:sldId id="353" r:id="rId5"/>
    <p:sldId id="344" r:id="rId6"/>
    <p:sldId id="354" r:id="rId7"/>
    <p:sldId id="346" r:id="rId8"/>
    <p:sldId id="347" r:id="rId9"/>
    <p:sldId id="321" r:id="rId10"/>
    <p:sldId id="324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60000"/>
    <a:srgbClr val="002060"/>
    <a:srgbClr val="000000"/>
    <a:srgbClr val="457933"/>
    <a:srgbClr val="6AB650"/>
    <a:srgbClr val="002D86"/>
    <a:srgbClr val="F07814"/>
    <a:srgbClr val="003741"/>
    <a:srgbClr val="00373E"/>
    <a:srgbClr val="009CB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Stijl, gemiddeld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804" autoAdjust="0"/>
    <p:restoredTop sz="44068" autoAdjust="0"/>
  </p:normalViewPr>
  <p:slideViewPr>
    <p:cSldViewPr snapToGrid="0">
      <p:cViewPr varScale="1">
        <p:scale>
          <a:sx n="45" d="100"/>
          <a:sy n="45" d="100"/>
        </p:scale>
        <p:origin x="2232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4459EA-9E68-4B15-ADD3-336A8DAC671A}" type="datetimeFigureOut">
              <a:rPr lang="nl-NL" smtClean="0"/>
              <a:t>22-4-2026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A1BD9-1485-432A-A1B9-E1F7C6F5821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8112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A1BD9-1485-432A-A1B9-E1F7C6F5821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3146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A1BD9-1485-432A-A1B9-E1F7C6F58217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739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A1BD9-1485-432A-A1B9-E1F7C6F58217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9896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A1BD9-1485-432A-A1B9-E1F7C6F5821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5976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A1BD9-1485-432A-A1B9-E1F7C6F5821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913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A1BD9-1485-432A-A1B9-E1F7C6F58217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1075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A1BD9-1485-432A-A1B9-E1F7C6F58217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1899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A1BD9-1485-432A-A1B9-E1F7C6F58217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0061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A1BD9-1485-432A-A1B9-E1F7C6F58217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2822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A1BD9-1485-432A-A1B9-E1F7C6F58217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6233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pagina - onderz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333C430D-E413-4705-BF87-59067A65F4AD}"/>
              </a:ext>
            </a:extLst>
          </p:cNvPr>
          <p:cNvSpPr/>
          <p:nvPr userDrawn="1"/>
        </p:nvSpPr>
        <p:spPr>
          <a:xfrm>
            <a:off x="0" y="603738"/>
            <a:ext cx="12192000" cy="2825262"/>
          </a:xfrm>
          <a:prstGeom prst="rect">
            <a:avLst/>
          </a:prstGeom>
          <a:solidFill>
            <a:srgbClr val="009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E896DCE-6314-4456-ADEB-F5C25B82E6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762" y="0"/>
            <a:ext cx="3563547" cy="99258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sp>
        <p:nvSpPr>
          <p:cNvPr id="8" name="Tekstvak 7"/>
          <p:cNvSpPr txBox="1"/>
          <p:nvPr userDrawn="1"/>
        </p:nvSpPr>
        <p:spPr>
          <a:xfrm>
            <a:off x="4501570" y="1144125"/>
            <a:ext cx="3185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dirty="0">
                <a:solidFill>
                  <a:schemeClr val="bg1"/>
                </a:solidFill>
                <a:latin typeface="Trebuchet MS" panose="020B0603020202020204" pitchFamily="34" charset="0"/>
              </a:rPr>
              <a:t>Huisartsopleiding AMC</a:t>
            </a:r>
          </a:p>
        </p:txBody>
      </p:sp>
    </p:spTree>
    <p:extLst>
      <p:ext uri="{BB962C8B-B14F-4D97-AF65-F5344CB8AC3E}">
        <p14:creationId xmlns:p14="http://schemas.microsoft.com/office/powerpoint/2010/main" val="312330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olommen - onderz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>
                <a:solidFill>
                  <a:srgbClr val="009CB4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425655"/>
            <a:ext cx="5346700" cy="37513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tekst.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91072" y="2425655"/>
            <a:ext cx="5148072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</p:spTree>
    <p:extLst>
      <p:ext uri="{BB962C8B-B14F-4D97-AF65-F5344CB8AC3E}">
        <p14:creationId xmlns:p14="http://schemas.microsoft.com/office/powerpoint/2010/main" val="22107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en kolom - onderz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>
                <a:solidFill>
                  <a:srgbClr val="009CB4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94944" y="2425655"/>
            <a:ext cx="10744200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</p:spTree>
    <p:extLst>
      <p:ext uri="{BB962C8B-B14F-4D97-AF65-F5344CB8AC3E}">
        <p14:creationId xmlns:p14="http://schemas.microsoft.com/office/powerpoint/2010/main" val="298274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beeld - onderz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439708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rgbClr val="009CB4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350009"/>
            <a:ext cx="5346700" cy="35591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61113" y="1543665"/>
            <a:ext cx="5054600" cy="43655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513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and kleurvlak - onderz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 userDrawn="1"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 userDrawn="1"/>
        </p:nvSpPr>
        <p:spPr>
          <a:xfrm>
            <a:off x="0" y="1540932"/>
            <a:ext cx="6096000" cy="4722439"/>
          </a:xfrm>
          <a:prstGeom prst="rect">
            <a:avLst/>
          </a:prstGeom>
          <a:solidFill>
            <a:srgbClr val="009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7700" y="2705101"/>
            <a:ext cx="5359400" cy="32040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0933"/>
            <a:ext cx="6096000" cy="472244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</p:spTree>
    <p:extLst>
      <p:ext uri="{BB962C8B-B14F-4D97-AF65-F5344CB8AC3E}">
        <p14:creationId xmlns:p14="http://schemas.microsoft.com/office/powerpoint/2010/main" val="319454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gend kleurvlak - onderz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 userDrawn="1"/>
        </p:nvSpPr>
        <p:spPr>
          <a:xfrm>
            <a:off x="0" y="4360985"/>
            <a:ext cx="12192000" cy="1900987"/>
          </a:xfrm>
          <a:prstGeom prst="rect">
            <a:avLst/>
          </a:prstGeom>
          <a:solidFill>
            <a:srgbClr val="009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 userDrawn="1"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7224" y="4591050"/>
            <a:ext cx="5438775" cy="1428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Voorbeeld voettekst | juli 2018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3050"/>
            <a:ext cx="6096000" cy="281653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2567F586-9BCF-4F4E-9B12-659A83DECC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43050"/>
            <a:ext cx="6096000" cy="281653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0E57F8D3-B0E4-4983-AE22-66D32A27531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96024" y="4600575"/>
            <a:ext cx="5438775" cy="142875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</p:spTree>
    <p:extLst>
      <p:ext uri="{BB962C8B-B14F-4D97-AF65-F5344CB8AC3E}">
        <p14:creationId xmlns:p14="http://schemas.microsoft.com/office/powerpoint/2010/main" val="245627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95FE87-5B00-E1EB-D959-79BB829939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D065109-0D3F-D63B-3915-5C55A350DC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B26DDC-F475-AD68-C5CD-FBFF23926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78B1C-762A-4E33-8FD4-24CCFA2133D2}" type="datetimeFigureOut">
              <a:rPr lang="nl-NL" smtClean="0"/>
              <a:t>22-4-2026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0B0929-A9BD-3C69-41C8-DC0C3527B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D90429A-A149-186E-80F5-2D793130C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4479B-AE5D-4E88-A810-D79E34EAFF1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5946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image00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684" y="5380038"/>
            <a:ext cx="2156883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862D046-4264-44F1-B408-9B3E8BD788E6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93550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3CCC1A1E-656A-4AF0-AA4A-4C5B0A9CBB55}"/>
              </a:ext>
            </a:extLst>
          </p:cNvPr>
          <p:cNvSpPr/>
          <p:nvPr userDrawn="1"/>
        </p:nvSpPr>
        <p:spPr>
          <a:xfrm>
            <a:off x="1" y="6271260"/>
            <a:ext cx="12192000" cy="586740"/>
          </a:xfrm>
          <a:prstGeom prst="rect">
            <a:avLst/>
          </a:prstGeom>
          <a:solidFill>
            <a:srgbClr val="CED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05E57A9-EF42-41CC-A2FF-69FC44463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11000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Hier de 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4C743E-8D29-4316-98AB-B30200D583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200" y="6381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50">
                <a:solidFill>
                  <a:srgbClr val="00373E"/>
                </a:solidFill>
              </a:defRPr>
            </a:lvl1pPr>
          </a:lstStyle>
          <a:p>
            <a:r>
              <a:rPr lang="nl-NL"/>
              <a:t>Voorbeeld voettekst | juli 2018</a:t>
            </a: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A6CEDF9-8401-43A2-A4AB-0E7332B8A3E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413" y="0"/>
            <a:ext cx="495173" cy="101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40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2" r:id="rId7"/>
    <p:sldLayoutId id="2147483673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E89E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mailto:Aios%20Secretariaat%20Huisartsopleiding%20Amsterdam%20UMC%20%3caios.secr.huisartsopleiding@amsterdamumc.nl%3e" TargetMode="External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openxmlformats.org/officeDocument/2006/relationships/hyperlink" Target="https://www.huisartsopleiding.nl/wp-content/uploads/Landelijke-handreiking-IOS-voor-aios.pdf" TargetMode="Externa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8.xml"/><Relationship Id="rId7" Type="http://schemas.openxmlformats.org/officeDocument/2006/relationships/hyperlink" Target="mailto:Aios%20Secretariaat%20Huisartsopleiding%20Amsterdam%20UMC%20%3caios.secr.huisartsopleiding@amsterdamumc.nl%3e" TargetMode="Externa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s://www.sboh.nl/regelingen/werken-in-deeltijd/" TargetMode="External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1C85466D-2D8B-FE20-B3F5-EBE5F5A24F5C}"/>
              </a:ext>
            </a:extLst>
          </p:cNvPr>
          <p:cNvSpPr/>
          <p:nvPr/>
        </p:nvSpPr>
        <p:spPr>
          <a:xfrm>
            <a:off x="0" y="1614106"/>
            <a:ext cx="12192000" cy="2454066"/>
          </a:xfrm>
          <a:prstGeom prst="rect">
            <a:avLst/>
          </a:prstGeom>
          <a:solidFill>
            <a:srgbClr val="0090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 descr="Afbeelding met tekst, Lettertype, schermopname, logo&#10;&#10;Automatisch gegenereerde beschrijving">
            <a:extLst>
              <a:ext uri="{FF2B5EF4-FFF2-40B4-BE49-F238E27FC236}">
                <a16:creationId xmlns:a16="http://schemas.microsoft.com/office/drawing/2014/main" id="{9A8E7C94-2BD9-7986-CF3D-FC4C26F158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7416" y="33455"/>
            <a:ext cx="2937168" cy="1371139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E38930C9-304C-81CC-0F30-787D148069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230" y="1803572"/>
            <a:ext cx="10777537" cy="2379558"/>
          </a:xfrm>
        </p:spPr>
        <p:txBody>
          <a:bodyPr>
            <a:normAutofit/>
          </a:bodyPr>
          <a:lstStyle/>
          <a:p>
            <a:r>
              <a:rPr lang="nl-NL" altLang="nl-NL" sz="3600" dirty="0">
                <a:solidFill>
                  <a:schemeClr val="bg1"/>
                </a:solidFill>
              </a:rPr>
              <a:t>Werktijdregeling</a:t>
            </a:r>
            <a:br>
              <a:rPr lang="nl-NL" altLang="nl-NL" sz="5400" dirty="0">
                <a:solidFill>
                  <a:schemeClr val="bg1"/>
                </a:solidFill>
              </a:rPr>
            </a:br>
            <a:r>
              <a:rPr lang="nl-NL" sz="5000" b="1" dirty="0">
                <a:solidFill>
                  <a:schemeClr val="bg1"/>
                </a:solidFill>
                <a:latin typeface="Trebuchet MS" panose="020B0603020202020204" pitchFamily="34" charset="0"/>
              </a:rPr>
              <a:t>	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1CB7761-28E6-07DF-5964-72A8D8E41A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63" y="4068172"/>
            <a:ext cx="12197873" cy="3068528"/>
          </a:xfrm>
          <a:prstGeom prst="rect">
            <a:avLst/>
          </a:prstGeom>
        </p:spPr>
      </p:pic>
      <p:pic>
        <p:nvPicPr>
          <p:cNvPr id="3" name="Afbeelding 2" descr="Afbeelding met Menselijk gezicht, persoon, glimlach, kleding&#10;&#10;Automatisch gegenereerde beschrijving">
            <a:extLst>
              <a:ext uri="{FF2B5EF4-FFF2-40B4-BE49-F238E27FC236}">
                <a16:creationId xmlns:a16="http://schemas.microsoft.com/office/drawing/2014/main" id="{F324E3BF-9051-4526-2A6D-20025C14B1A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272445"/>
            <a:ext cx="1699592" cy="211125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DAF4FA4-114F-6CC6-04B2-C0E845E53DC3}"/>
              </a:ext>
            </a:extLst>
          </p:cNvPr>
          <p:cNvSpPr txBox="1"/>
          <p:nvPr/>
        </p:nvSpPr>
        <p:spPr>
          <a:xfrm>
            <a:off x="2203638" y="1744578"/>
            <a:ext cx="2396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/>
              <a:t>Marja Könning</a:t>
            </a:r>
          </a:p>
          <a:p>
            <a:r>
              <a:rPr lang="nl-NL" sz="1200" dirty="0"/>
              <a:t>Adjunct-hoofd Huisartsopleiding</a:t>
            </a:r>
          </a:p>
        </p:txBody>
      </p:sp>
      <p:pic>
        <p:nvPicPr>
          <p:cNvPr id="1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59F8D6A-C081-39D4-931A-7374EE450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10015330" y="567808"/>
            <a:ext cx="111034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0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8582025" y="4000500"/>
            <a:ext cx="3533775" cy="2247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Picture 4" descr="Afbeeldingsresultaat voor consequenti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463" y="1147451"/>
            <a:ext cx="8695537" cy="508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D5F01FE-B6DC-E92A-22A1-79C8F2522DDD}"/>
              </a:ext>
            </a:extLst>
          </p:cNvPr>
          <p:cNvSpPr txBox="1"/>
          <p:nvPr/>
        </p:nvSpPr>
        <p:spPr>
          <a:xfrm>
            <a:off x="765312" y="1765006"/>
            <a:ext cx="1952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err="1">
                <a:hlinkClick r:id="rId6"/>
              </a:rPr>
              <a:t>Aiosbureau</a:t>
            </a:r>
            <a:endParaRPr lang="nl-NL" sz="2800" dirty="0"/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C021387-A85B-3766-0742-E1B0CE6024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9975" y="317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0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707">
        <p:fade/>
      </p:transition>
    </mc:Choice>
    <mc:Fallback xmlns="">
      <p:transition spd="med" advTm="107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id="{AF02CFD3-6680-CFD3-8A77-19833D014C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3617" y="492898"/>
            <a:ext cx="3780182" cy="1284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altLang="nl-NL" sz="3600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Werktijdregeling</a:t>
            </a:r>
            <a:endParaRPr lang="en-US" altLang="nl-NL" sz="3600" kern="12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Picture 6" descr="Afbeeldingsresultaat voor parttime">
            <a:extLst>
              <a:ext uri="{FF2B5EF4-FFF2-40B4-BE49-F238E27FC236}">
                <a16:creationId xmlns:a16="http://schemas.microsoft.com/office/drawing/2014/main" id="{C406ADD2-41A4-59BF-CA55-BFAA2F1E1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600000">
            <a:off x="787114" y="1241142"/>
            <a:ext cx="6449549" cy="430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2228BED-6F58-307F-0CDA-569FE3079A9D}"/>
              </a:ext>
            </a:extLst>
          </p:cNvPr>
          <p:cNvSpPr txBox="1"/>
          <p:nvPr/>
        </p:nvSpPr>
        <p:spPr>
          <a:xfrm>
            <a:off x="7503412" y="2312767"/>
            <a:ext cx="3662936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719138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nl-NL" sz="2000" b="1" dirty="0" err="1">
                <a:solidFill>
                  <a:schemeClr val="accent1">
                    <a:lumMod val="75000"/>
                  </a:schemeClr>
                </a:solidFill>
              </a:rPr>
              <a:t>Opbouw</a:t>
            </a:r>
            <a:r>
              <a:rPr lang="en-US" altLang="nl-NL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nl-NL" sz="2000" b="1" dirty="0" err="1">
                <a:solidFill>
                  <a:schemeClr val="accent1">
                    <a:lumMod val="75000"/>
                  </a:schemeClr>
                </a:solidFill>
              </a:rPr>
              <a:t>werktijd</a:t>
            </a:r>
            <a:endParaRPr lang="en-US" altLang="nl-NL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719138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nl-NL" sz="2000" b="1" dirty="0" err="1">
                <a:solidFill>
                  <a:schemeClr val="accent1">
                    <a:lumMod val="75000"/>
                  </a:schemeClr>
                </a:solidFill>
              </a:rPr>
              <a:t>Voorwaarden</a:t>
            </a:r>
            <a:r>
              <a:rPr lang="en-US" altLang="nl-NL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nl-NL" sz="2000" b="1" dirty="0" err="1">
                <a:solidFill>
                  <a:schemeClr val="accent1">
                    <a:lumMod val="75000"/>
                  </a:schemeClr>
                </a:solidFill>
              </a:rPr>
              <a:t>deeltijd</a:t>
            </a:r>
            <a:endParaRPr lang="en-US" altLang="nl-NL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719138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nl-NL" sz="2000" b="1" dirty="0" err="1">
                <a:solidFill>
                  <a:schemeClr val="accent1">
                    <a:lumMod val="75000"/>
                  </a:schemeClr>
                </a:solidFill>
              </a:rPr>
              <a:t>Deeltijdvarianten</a:t>
            </a:r>
            <a:endParaRPr lang="en-US" altLang="nl-NL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719138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nl-NL" sz="2000" b="1" dirty="0" err="1">
                <a:solidFill>
                  <a:schemeClr val="accent1">
                    <a:lumMod val="75000"/>
                  </a:schemeClr>
                </a:solidFill>
              </a:rPr>
              <a:t>Consequenties</a:t>
            </a:r>
            <a:endParaRPr lang="en-US" altLang="nl-NL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719138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nl-NL" sz="2000" b="1" dirty="0" err="1">
                <a:solidFill>
                  <a:schemeClr val="accent1">
                    <a:lumMod val="75000"/>
                  </a:schemeClr>
                </a:solidFill>
              </a:rPr>
              <a:t>Compenseren</a:t>
            </a:r>
            <a:endParaRPr lang="en-US" altLang="nl-NL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719138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nl-NL" sz="2000" b="1" dirty="0" err="1">
                <a:solidFill>
                  <a:schemeClr val="accent1">
                    <a:lumMod val="75000"/>
                  </a:schemeClr>
                </a:solidFill>
              </a:rPr>
              <a:t>Aanvragen</a:t>
            </a:r>
            <a:endParaRPr lang="en-US" altLang="nl-NL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AutoShape 2" descr="Tien minuten eerder inloggen anno 2023 - Werktijd en implicaties">
            <a:extLst>
              <a:ext uri="{FF2B5EF4-FFF2-40B4-BE49-F238E27FC236}">
                <a16:creationId xmlns:a16="http://schemas.microsoft.com/office/drawing/2014/main" id="{6DE3F986-1947-0019-747B-4291FD29DC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2775C2A-BCC7-68A1-075A-B39C04319E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1153" y="4709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0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>
            <a:extLst>
              <a:ext uri="{FF2B5EF4-FFF2-40B4-BE49-F238E27FC236}">
                <a16:creationId xmlns:a16="http://schemas.microsoft.com/office/drawing/2014/main" id="{38E52FFE-2DD3-60FD-C0D2-1517D54EC4D6}"/>
              </a:ext>
            </a:extLst>
          </p:cNvPr>
          <p:cNvSpPr txBox="1">
            <a:spLocks/>
          </p:cNvSpPr>
          <p:nvPr/>
        </p:nvSpPr>
        <p:spPr>
          <a:xfrm>
            <a:off x="761803" y="350196"/>
            <a:ext cx="4646904" cy="1624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E89E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altLang="nl-NL" sz="4000" dirty="0" err="1">
                <a:solidFill>
                  <a:srgbClr val="002060"/>
                </a:solidFill>
              </a:rPr>
              <a:t>Opbouw</a:t>
            </a:r>
            <a:r>
              <a:rPr lang="en-US" altLang="nl-NL" sz="4000" dirty="0">
                <a:solidFill>
                  <a:srgbClr val="002060"/>
                </a:solidFill>
              </a:rPr>
              <a:t> </a:t>
            </a:r>
            <a:r>
              <a:rPr lang="en-US" altLang="nl-NL" sz="4000" dirty="0" err="1">
                <a:solidFill>
                  <a:srgbClr val="002060"/>
                </a:solidFill>
              </a:rPr>
              <a:t>werktijd</a:t>
            </a:r>
            <a:endParaRPr lang="en-US" altLang="nl-NL" sz="4000" dirty="0">
              <a:solidFill>
                <a:srgbClr val="002060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9B007C1-72D8-3C9E-C6E1-4B816437096E}"/>
              </a:ext>
            </a:extLst>
          </p:cNvPr>
          <p:cNvSpPr txBox="1"/>
          <p:nvPr/>
        </p:nvSpPr>
        <p:spPr>
          <a:xfrm>
            <a:off x="761802" y="2812774"/>
            <a:ext cx="4646905" cy="3543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nl-NL" sz="2400" b="1" dirty="0" err="1">
                <a:solidFill>
                  <a:srgbClr val="002060"/>
                </a:solidFill>
              </a:rPr>
              <a:t>Onderwijs</a:t>
            </a:r>
            <a:endParaRPr lang="en-US" altLang="nl-NL" sz="2400" b="1" dirty="0">
              <a:solidFill>
                <a:srgbClr val="002060"/>
              </a:solidFill>
            </a:endParaRPr>
          </a:p>
          <a:p>
            <a:pPr marL="719138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nl-NL" sz="2000" b="1" dirty="0">
                <a:solidFill>
                  <a:schemeClr val="accent1">
                    <a:lumMod val="75000"/>
                  </a:schemeClr>
                </a:solidFill>
              </a:rPr>
              <a:t>6,5 </a:t>
            </a:r>
            <a:r>
              <a:rPr lang="en-US" altLang="nl-NL" sz="2000" b="1" dirty="0" err="1">
                <a:solidFill>
                  <a:schemeClr val="accent1">
                    <a:lumMod val="75000"/>
                  </a:schemeClr>
                </a:solidFill>
              </a:rPr>
              <a:t>uur</a:t>
            </a:r>
            <a:endParaRPr lang="en-US" altLang="nl-NL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719138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nl-NL" sz="2000" b="1" dirty="0">
                <a:solidFill>
                  <a:schemeClr val="accent1">
                    <a:lumMod val="75000"/>
                  </a:schemeClr>
                </a:solidFill>
              </a:rPr>
              <a:t>min 40 / max 50 </a:t>
            </a:r>
            <a:r>
              <a:rPr lang="en-US" altLang="nl-NL" sz="2000" b="1" dirty="0" err="1">
                <a:solidFill>
                  <a:schemeClr val="accent1">
                    <a:lumMod val="75000"/>
                  </a:schemeClr>
                </a:solidFill>
              </a:rPr>
              <a:t>dagen</a:t>
            </a:r>
            <a:endParaRPr lang="en-US" altLang="nl-NL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719138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nl-NL" sz="20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002060"/>
                </a:solidFill>
              </a:rPr>
              <a:t>Praktijk</a:t>
            </a:r>
            <a:endParaRPr lang="en-US" sz="2400" b="1" dirty="0">
              <a:solidFill>
                <a:srgbClr val="002060"/>
              </a:solidFill>
            </a:endParaRPr>
          </a:p>
          <a:p>
            <a:pPr marL="719137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31,5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uur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bij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100%)</a:t>
            </a:r>
          </a:p>
          <a:p>
            <a:pPr marL="719137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Minimaal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3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praktijkdagen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719137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Maximaal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8,5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uur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(excl. lunch)</a:t>
            </a:r>
          </a:p>
          <a:p>
            <a:pPr marL="719137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61937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nl-NL" sz="2400" b="1" dirty="0" err="1">
                <a:solidFill>
                  <a:srgbClr val="002060"/>
                </a:solidFill>
              </a:rPr>
              <a:t>Zelfstudie</a:t>
            </a:r>
            <a:r>
              <a:rPr lang="en-US" altLang="nl-NL" sz="2000" b="1" dirty="0">
                <a:solidFill>
                  <a:srgbClr val="002060"/>
                </a:solidFill>
              </a:rPr>
              <a:t> = Eigen </a:t>
            </a:r>
            <a:r>
              <a:rPr lang="en-US" altLang="nl-NL" sz="2000" b="1" dirty="0" err="1">
                <a:solidFill>
                  <a:srgbClr val="002060"/>
                </a:solidFill>
              </a:rPr>
              <a:t>tijd</a:t>
            </a:r>
            <a:r>
              <a:rPr lang="en-US" altLang="nl-NL" sz="2000" b="1" dirty="0">
                <a:solidFill>
                  <a:srgbClr val="002060"/>
                </a:solidFill>
              </a:rPr>
              <a:t> (4-6 </a:t>
            </a:r>
            <a:r>
              <a:rPr lang="en-US" altLang="nl-NL" sz="2000" b="1" dirty="0" err="1">
                <a:solidFill>
                  <a:srgbClr val="002060"/>
                </a:solidFill>
              </a:rPr>
              <a:t>uur</a:t>
            </a:r>
            <a:r>
              <a:rPr lang="en-US" altLang="nl-NL" sz="2000" b="1" dirty="0">
                <a:solidFill>
                  <a:srgbClr val="002060"/>
                </a:solidFill>
              </a:rPr>
              <a:t>)</a:t>
            </a:r>
          </a:p>
          <a:p>
            <a:pPr marL="261937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719138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nl-NL" sz="2000" b="1" dirty="0"/>
          </a:p>
          <a:p>
            <a:pPr marL="719138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nl-NL" sz="2000" b="1" dirty="0"/>
          </a:p>
        </p:txBody>
      </p:sp>
      <p:pic>
        <p:nvPicPr>
          <p:cNvPr id="6" name="Picture 2" descr="Bewust freelancer: meer grip op werktijden en een beter inko... - De  Limburger Mobile">
            <a:extLst>
              <a:ext uri="{FF2B5EF4-FFF2-40B4-BE49-F238E27FC236}">
                <a16:creationId xmlns:a16="http://schemas.microsoft.com/office/drawing/2014/main" id="{56C69B10-195C-7B9B-8040-6CF7CF78A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 bwMode="auto">
          <a:xfrm rot="21600000">
            <a:off x="6338887" y="0"/>
            <a:ext cx="6102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22716D5-8317-EFE1-B538-2B914A48C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8073" y="6356350"/>
            <a:ext cx="330343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endParaRPr lang="en-US" sz="120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59D8183-B76E-46B1-9868-2481526137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9000" y="3216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1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fbeeldingsresultaat voor tenzij">
            <a:extLst>
              <a:ext uri="{FF2B5EF4-FFF2-40B4-BE49-F238E27FC236}">
                <a16:creationId xmlns:a16="http://schemas.microsoft.com/office/drawing/2014/main" id="{19AAF5C2-6807-2C90-8B41-43D54BFE4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9436">
            <a:off x="7149373" y="427340"/>
            <a:ext cx="5402622" cy="303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2">
            <a:extLst>
              <a:ext uri="{FF2B5EF4-FFF2-40B4-BE49-F238E27FC236}">
                <a16:creationId xmlns:a16="http://schemas.microsoft.com/office/drawing/2014/main" id="{C7360CB7-BC28-FCF1-5443-70089F436AAC}"/>
              </a:ext>
            </a:extLst>
          </p:cNvPr>
          <p:cNvSpPr txBox="1">
            <a:spLocks/>
          </p:cNvSpPr>
          <p:nvPr/>
        </p:nvSpPr>
        <p:spPr>
          <a:xfrm>
            <a:off x="1085631" y="254145"/>
            <a:ext cx="5952948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E89E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altLang="nl-NL" sz="4400" dirty="0">
                <a:solidFill>
                  <a:srgbClr val="002060"/>
                </a:solidFill>
              </a:rPr>
              <a:t>Voorwaarden deeltijd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34C0741-799B-8F80-1211-62FFD1FE007B}"/>
              </a:ext>
            </a:extLst>
          </p:cNvPr>
          <p:cNvSpPr txBox="1"/>
          <p:nvPr/>
        </p:nvSpPr>
        <p:spPr>
          <a:xfrm>
            <a:off x="656442" y="2208720"/>
            <a:ext cx="956466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2060"/>
                </a:solidFill>
              </a:rPr>
              <a:t>Instemming opleider en instituut</a:t>
            </a:r>
          </a:p>
          <a:p>
            <a:endParaRPr lang="nl-NL" sz="2800" b="1" dirty="0">
              <a:solidFill>
                <a:srgbClr val="002060"/>
              </a:solidFill>
            </a:endParaRPr>
          </a:p>
          <a:p>
            <a:pPr defTabSz="444500"/>
            <a:r>
              <a:rPr lang="nl-NL" sz="2800" b="1" dirty="0">
                <a:solidFill>
                  <a:srgbClr val="002060"/>
                </a:solidFill>
              </a:rPr>
              <a:t>	Huisartsstage: min 30,4 uur (80%)</a:t>
            </a:r>
          </a:p>
          <a:p>
            <a:pPr defTabSz="444500"/>
            <a:endParaRPr lang="nl-NL" sz="2800" b="1" dirty="0">
              <a:solidFill>
                <a:srgbClr val="002060"/>
              </a:solidFill>
            </a:endParaRPr>
          </a:p>
          <a:p>
            <a:pPr defTabSz="444500"/>
            <a:r>
              <a:rPr lang="nl-NL" sz="2800" b="1" dirty="0">
                <a:solidFill>
                  <a:srgbClr val="002060"/>
                </a:solidFill>
              </a:rPr>
              <a:t>		Externe stage: min 32 uur (84,21%)</a:t>
            </a:r>
          </a:p>
          <a:p>
            <a:pPr defTabSz="444500"/>
            <a:endParaRPr lang="nl-NL" sz="2800" b="1" dirty="0">
              <a:solidFill>
                <a:srgbClr val="002060"/>
              </a:solidFill>
            </a:endParaRPr>
          </a:p>
          <a:p>
            <a:pPr defTabSz="444500"/>
            <a:r>
              <a:rPr lang="nl-NL" sz="2800" b="1" dirty="0">
                <a:solidFill>
                  <a:srgbClr val="002060"/>
                </a:solidFill>
              </a:rPr>
              <a:t>			Voltijdse verplichtingen</a:t>
            </a:r>
          </a:p>
          <a:p>
            <a:pPr defTabSz="444500"/>
            <a:endParaRPr lang="nl-NL" sz="2800" b="1" dirty="0">
              <a:solidFill>
                <a:srgbClr val="002060"/>
              </a:solidFill>
            </a:endParaRPr>
          </a:p>
          <a:p>
            <a:pPr defTabSz="444500"/>
            <a:r>
              <a:rPr lang="nl-NL" sz="2800" b="1" dirty="0">
                <a:solidFill>
                  <a:srgbClr val="002060"/>
                </a:solidFill>
              </a:rPr>
              <a:t>				Reguliere </a:t>
            </a:r>
            <a:r>
              <a:rPr lang="nl-NL" sz="2800" b="1" dirty="0" err="1">
                <a:solidFill>
                  <a:srgbClr val="002060"/>
                </a:solidFill>
              </a:rPr>
              <a:t>toetsprogramma</a:t>
            </a:r>
            <a:endParaRPr lang="nl-NL" sz="2800" b="1" dirty="0">
              <a:solidFill>
                <a:srgbClr val="002060"/>
              </a:solidFill>
            </a:endParaRPr>
          </a:p>
          <a:p>
            <a:r>
              <a:rPr lang="nl-NL" sz="2800" b="1" dirty="0">
                <a:solidFill>
                  <a:srgbClr val="002060"/>
                </a:solidFill>
              </a:rPr>
              <a:t>	</a:t>
            </a:r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06B7B8E-4582-5942-186D-0634A89557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06175" y="3168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5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8582025" y="4000500"/>
            <a:ext cx="3533775" cy="2247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2"/>
          <p:cNvSpPr>
            <a:spLocks noGrp="1"/>
          </p:cNvSpPr>
          <p:nvPr>
            <p:ph type="title"/>
          </p:nvPr>
        </p:nvSpPr>
        <p:spPr>
          <a:xfrm>
            <a:off x="417493" y="174561"/>
            <a:ext cx="5114414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nl-NL" altLang="nl-NL" sz="4400" dirty="0">
                <a:solidFill>
                  <a:srgbClr val="002060"/>
                </a:solidFill>
              </a:rPr>
              <a:t>Deeltijdvarianten</a:t>
            </a:r>
          </a:p>
        </p:txBody>
      </p:sp>
      <p:graphicFrame>
        <p:nvGraphicFramePr>
          <p:cNvPr id="6" name="Tabel 5"/>
          <p:cNvGraphicFramePr>
            <a:graphicFrameLocks noGrp="1"/>
          </p:cNvGraphicFramePr>
          <p:nvPr/>
        </p:nvGraphicFramePr>
        <p:xfrm>
          <a:off x="417493" y="1500124"/>
          <a:ext cx="11698307" cy="4669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4951">
                  <a:extLst>
                    <a:ext uri="{9D8B030D-6E8A-4147-A177-3AD203B41FA5}">
                      <a16:colId xmlns:a16="http://schemas.microsoft.com/office/drawing/2014/main" val="3827080038"/>
                    </a:ext>
                  </a:extLst>
                </a:gridCol>
                <a:gridCol w="1539433">
                  <a:extLst>
                    <a:ext uri="{9D8B030D-6E8A-4147-A177-3AD203B41FA5}">
                      <a16:colId xmlns:a16="http://schemas.microsoft.com/office/drawing/2014/main" val="2068918529"/>
                    </a:ext>
                  </a:extLst>
                </a:gridCol>
                <a:gridCol w="891251">
                  <a:extLst>
                    <a:ext uri="{9D8B030D-6E8A-4147-A177-3AD203B41FA5}">
                      <a16:colId xmlns:a16="http://schemas.microsoft.com/office/drawing/2014/main" val="3441773849"/>
                    </a:ext>
                  </a:extLst>
                </a:gridCol>
                <a:gridCol w="1284790">
                  <a:extLst>
                    <a:ext uri="{9D8B030D-6E8A-4147-A177-3AD203B41FA5}">
                      <a16:colId xmlns:a16="http://schemas.microsoft.com/office/drawing/2014/main" val="2835332094"/>
                    </a:ext>
                  </a:extLst>
                </a:gridCol>
                <a:gridCol w="2558005">
                  <a:extLst>
                    <a:ext uri="{9D8B030D-6E8A-4147-A177-3AD203B41FA5}">
                      <a16:colId xmlns:a16="http://schemas.microsoft.com/office/drawing/2014/main" val="1408039226"/>
                    </a:ext>
                  </a:extLst>
                </a:gridCol>
                <a:gridCol w="2835934">
                  <a:extLst>
                    <a:ext uri="{9D8B030D-6E8A-4147-A177-3AD203B41FA5}">
                      <a16:colId xmlns:a16="http://schemas.microsoft.com/office/drawing/2014/main" val="3607653918"/>
                    </a:ext>
                  </a:extLst>
                </a:gridCol>
                <a:gridCol w="1743943">
                  <a:extLst>
                    <a:ext uri="{9D8B030D-6E8A-4147-A177-3AD203B41FA5}">
                      <a16:colId xmlns:a16="http://schemas.microsoft.com/office/drawing/2014/main" val="1631051431"/>
                    </a:ext>
                  </a:extLst>
                </a:gridCol>
              </a:tblGrid>
              <a:tr h="414501">
                <a:tc rowSpan="2"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Uren </a:t>
                      </a:r>
                      <a:endParaRPr lang="nl-N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Deeltijd% </a:t>
                      </a:r>
                      <a:endParaRPr lang="nl-N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TKD </a:t>
                      </a:r>
                      <a:endParaRPr lang="nl-N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Praktijk </a:t>
                      </a:r>
                      <a:endParaRPr lang="nl-N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Verdeling van uren in de praktijk </a:t>
                      </a:r>
                      <a:endParaRPr lang="nl-N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Verlenging op jaarbasis </a:t>
                      </a:r>
                      <a:endParaRPr lang="nl-N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7153273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Werkdag 8 uur </a:t>
                      </a:r>
                      <a:endParaRPr lang="nl-N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Werkdag 8,5 uur </a:t>
                      </a:r>
                      <a:endParaRPr lang="nl-N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8281136"/>
                  </a:ext>
                </a:extLst>
              </a:tr>
              <a:tr h="702941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38 </a:t>
                      </a:r>
                      <a:endParaRPr lang="nl-N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100 </a:t>
                      </a:r>
                      <a:endParaRPr lang="nl-N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6,5 </a:t>
                      </a:r>
                      <a:endParaRPr lang="nl-N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31,5 </a:t>
                      </a:r>
                      <a:endParaRPr lang="nl-N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8 + 8 + 8 + 7,5 </a:t>
                      </a:r>
                      <a:endParaRPr lang="nl-N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8,5 + 8,5 + 8,5 + 6 </a:t>
                      </a:r>
                      <a:endParaRPr lang="nl-N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0 wk </a:t>
                      </a:r>
                      <a:endParaRPr lang="nl-N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68388014"/>
                  </a:ext>
                </a:extLst>
              </a:tr>
              <a:tr h="702941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36 </a:t>
                      </a:r>
                      <a:endParaRPr lang="nl-N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94,74 </a:t>
                      </a:r>
                      <a:endParaRPr lang="nl-N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6,5 </a:t>
                      </a:r>
                      <a:endParaRPr lang="nl-N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29,6 </a:t>
                      </a:r>
                      <a:endParaRPr lang="nl-N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8 + 8 + 8 + 5,5 </a:t>
                      </a:r>
                      <a:endParaRPr lang="nl-N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8,5 + 8,5 + 8,5 + 4 </a:t>
                      </a:r>
                      <a:endParaRPr lang="nl-N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Ca. 2,5 wk  </a:t>
                      </a:r>
                      <a:endParaRPr lang="nl-N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10192273"/>
                  </a:ext>
                </a:extLst>
              </a:tr>
              <a:tr h="702941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34 </a:t>
                      </a:r>
                      <a:endParaRPr lang="nl-N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89,47 </a:t>
                      </a:r>
                      <a:endParaRPr lang="nl-N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6,5 </a:t>
                      </a:r>
                      <a:endParaRPr lang="nl-N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27,7 </a:t>
                      </a:r>
                      <a:endParaRPr lang="nl-N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8 + 8 + 8 + 3,5 </a:t>
                      </a:r>
                      <a:endParaRPr lang="nl-N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8,5 + 8,5 + 8,5 + 2 </a:t>
                      </a:r>
                      <a:endParaRPr lang="nl-N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Ca. 5 wk </a:t>
                      </a:r>
                      <a:endParaRPr lang="nl-N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68872570"/>
                  </a:ext>
                </a:extLst>
              </a:tr>
              <a:tr h="702941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32 </a:t>
                      </a:r>
                      <a:endParaRPr lang="nl-N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84,21 </a:t>
                      </a:r>
                      <a:endParaRPr lang="nl-N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6,5 </a:t>
                      </a:r>
                      <a:endParaRPr lang="nl-N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25,5 </a:t>
                      </a:r>
                      <a:endParaRPr lang="nl-N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8 + 8 + 8 + 1,5 </a:t>
                      </a:r>
                      <a:endParaRPr lang="nl-N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8,5 + 8,5 + 8,5 </a:t>
                      </a:r>
                      <a:endParaRPr lang="nl-N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Ca. 7,5 </a:t>
                      </a:r>
                      <a:r>
                        <a:rPr lang="nl-NL" sz="2400" dirty="0" err="1">
                          <a:effectLst/>
                        </a:rPr>
                        <a:t>wk</a:t>
                      </a:r>
                      <a:r>
                        <a:rPr lang="nl-NL" sz="2400" dirty="0">
                          <a:effectLst/>
                        </a:rPr>
                        <a:t> </a:t>
                      </a:r>
                      <a:endParaRPr lang="nl-N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4015802"/>
                  </a:ext>
                </a:extLst>
              </a:tr>
              <a:tr h="702941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30,4 </a:t>
                      </a:r>
                      <a:endParaRPr lang="nl-N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80</a:t>
                      </a:r>
                      <a:endParaRPr lang="nl-N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</a:rPr>
                        <a:t>6,5 </a:t>
                      </a:r>
                      <a:endParaRPr lang="nl-N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23,9</a:t>
                      </a:r>
                      <a:endParaRPr lang="nl-N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8 + 8 + 7,9 </a:t>
                      </a:r>
                      <a:endParaRPr lang="nl-N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8,5 + 8,5 + 6,9 </a:t>
                      </a:r>
                      <a:endParaRPr lang="nl-N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Ca. 10 </a:t>
                      </a:r>
                      <a:r>
                        <a:rPr lang="nl-NL" sz="2400" dirty="0" err="1">
                          <a:effectLst/>
                        </a:rPr>
                        <a:t>wk</a:t>
                      </a:r>
                      <a:r>
                        <a:rPr lang="nl-NL" sz="2400" dirty="0">
                          <a:effectLst/>
                        </a:rPr>
                        <a:t> </a:t>
                      </a:r>
                      <a:endParaRPr lang="nl-N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38641209"/>
                  </a:ext>
                </a:extLst>
              </a:tr>
            </a:tbl>
          </a:graphicData>
        </a:graphic>
      </p:graphicFrame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725D721-4830-1DD8-1BEE-3C22B9974C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4907" y="2667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8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846">
        <p:fade/>
      </p:transition>
    </mc:Choice>
    <mc:Fallback xmlns="">
      <p:transition spd="med" advTm="378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>
            <a:extLst>
              <a:ext uri="{FF2B5EF4-FFF2-40B4-BE49-F238E27FC236}">
                <a16:creationId xmlns:a16="http://schemas.microsoft.com/office/drawing/2014/main" id="{3A072151-CA0C-916A-620E-77536CC1A959}"/>
              </a:ext>
            </a:extLst>
          </p:cNvPr>
          <p:cNvSpPr txBox="1">
            <a:spLocks/>
          </p:cNvSpPr>
          <p:nvPr/>
        </p:nvSpPr>
        <p:spPr>
          <a:xfrm>
            <a:off x="847214" y="4364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E89E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altLang="nl-NL">
                <a:solidFill>
                  <a:srgbClr val="002060"/>
                </a:solidFill>
              </a:rPr>
              <a:t>Consequenties</a:t>
            </a:r>
            <a:endParaRPr lang="nl-NL" altLang="nl-NL" dirty="0">
              <a:solidFill>
                <a:srgbClr val="002060"/>
              </a:solidFill>
            </a:endParaRPr>
          </a:p>
        </p:txBody>
      </p:sp>
      <p:sp>
        <p:nvSpPr>
          <p:cNvPr id="6" name="Tekstvak 3">
            <a:extLst>
              <a:ext uri="{FF2B5EF4-FFF2-40B4-BE49-F238E27FC236}">
                <a16:creationId xmlns:a16="http://schemas.microsoft.com/office/drawing/2014/main" id="{00EBC6FC-17A2-5849-F2B6-9E1C6D758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214" y="1667153"/>
            <a:ext cx="756442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nl-NL" altLang="nl-NL" sz="2800" b="1" dirty="0">
                <a:solidFill>
                  <a:srgbClr val="002060"/>
                </a:solidFill>
                <a:latin typeface="+mn-lt"/>
              </a:rPr>
              <a:t>Opleidingsduur</a:t>
            </a:r>
          </a:p>
          <a:p>
            <a:pPr marL="542925" lvl="1" indent="-357188" algn="just" eaLnBrk="1" hangingPunct="1">
              <a:buFont typeface="Wingdings" panose="05000000000000000000" pitchFamily="2" charset="2"/>
              <a:buChar char="Ø"/>
            </a:pPr>
            <a:r>
              <a:rPr lang="nl-NL" altLang="nl-NL" sz="2400" dirty="0">
                <a:solidFill>
                  <a:srgbClr val="000000"/>
                </a:solidFill>
                <a:latin typeface="+mn-lt"/>
              </a:rPr>
              <a:t>Verlenging naar rato</a:t>
            </a:r>
          </a:p>
          <a:p>
            <a:pPr marL="542925" lvl="1" indent="-357188" algn="just" eaLnBrk="1" hangingPunct="1">
              <a:buFont typeface="Wingdings" panose="05000000000000000000" pitchFamily="2" charset="2"/>
              <a:buChar char="Ø"/>
            </a:pPr>
            <a:r>
              <a:rPr lang="nl-NL" altLang="nl-NL" sz="2400" dirty="0">
                <a:solidFill>
                  <a:srgbClr val="000000"/>
                </a:solidFill>
                <a:latin typeface="+mn-lt"/>
              </a:rPr>
              <a:t>In de regel aan 3</a:t>
            </a:r>
            <a:r>
              <a:rPr lang="nl-NL" altLang="nl-NL" sz="2400" baseline="30000" dirty="0">
                <a:solidFill>
                  <a:srgbClr val="000000"/>
                </a:solidFill>
                <a:latin typeface="+mn-lt"/>
              </a:rPr>
              <a:t>e</a:t>
            </a:r>
            <a:r>
              <a:rPr lang="nl-NL" altLang="nl-NL" sz="2400" dirty="0">
                <a:solidFill>
                  <a:srgbClr val="000000"/>
                </a:solidFill>
                <a:latin typeface="+mn-lt"/>
              </a:rPr>
              <a:t> jaar</a:t>
            </a:r>
          </a:p>
          <a:p>
            <a:pPr marL="542925" lvl="1" indent="-357188" algn="just" eaLnBrk="1" hangingPunct="1">
              <a:buFont typeface="Wingdings" panose="05000000000000000000" pitchFamily="2" charset="2"/>
              <a:buChar char="Ø"/>
            </a:pPr>
            <a:r>
              <a:rPr lang="nl-NL" altLang="nl-NL" sz="2400" dirty="0">
                <a:solidFill>
                  <a:srgbClr val="000000"/>
                </a:solidFill>
                <a:latin typeface="+mn-lt"/>
              </a:rPr>
              <a:t>Klinische stage 26 weken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304DD15-A5AE-D116-8CC9-1230DBD0B27A}"/>
              </a:ext>
            </a:extLst>
          </p:cNvPr>
          <p:cNvSpPr txBox="1"/>
          <p:nvPr/>
        </p:nvSpPr>
        <p:spPr>
          <a:xfrm>
            <a:off x="6372110" y="2656512"/>
            <a:ext cx="53582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altLang="nl-NL" sz="2800" b="1" dirty="0">
                <a:solidFill>
                  <a:srgbClr val="002060"/>
                </a:solidFill>
              </a:rPr>
              <a:t>Koppeling</a:t>
            </a:r>
          </a:p>
          <a:p>
            <a:pPr marL="542925" lvl="1" indent="-357188">
              <a:buFont typeface="Wingdings" panose="05000000000000000000" pitchFamily="2" charset="2"/>
              <a:buChar char="Ø"/>
            </a:pPr>
            <a:r>
              <a:rPr lang="nl-NL" altLang="nl-NL" sz="2400" dirty="0">
                <a:solidFill>
                  <a:srgbClr val="000000"/>
                </a:solidFill>
              </a:rPr>
              <a:t>Mogelijk 1-op-1 koppeling bij afwijkende startdatum jaar 3 of stageperiode</a:t>
            </a:r>
            <a:endParaRPr lang="nl-NL" sz="2400" dirty="0">
              <a:solidFill>
                <a:srgbClr val="000000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F19DA95-E922-F753-71C5-4E2010E0F6AE}"/>
              </a:ext>
            </a:extLst>
          </p:cNvPr>
          <p:cNvSpPr txBox="1"/>
          <p:nvPr/>
        </p:nvSpPr>
        <p:spPr>
          <a:xfrm>
            <a:off x="3115843" y="3865820"/>
            <a:ext cx="621482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altLang="nl-NL" sz="2800" b="1" dirty="0">
                <a:solidFill>
                  <a:srgbClr val="002060"/>
                </a:solidFill>
              </a:rPr>
              <a:t>Onderwijs</a:t>
            </a:r>
          </a:p>
          <a:p>
            <a:pPr marL="542925" lvl="1" indent="-357188" algn="just">
              <a:buFont typeface="Wingdings" panose="05000000000000000000" pitchFamily="2" charset="2"/>
              <a:buChar char="Ø"/>
            </a:pPr>
            <a:r>
              <a:rPr lang="nl-NL" altLang="nl-NL" sz="2400" dirty="0">
                <a:solidFill>
                  <a:srgbClr val="000000"/>
                </a:solidFill>
              </a:rPr>
              <a:t>Voltijds</a:t>
            </a:r>
          </a:p>
          <a:p>
            <a:pPr marL="542925" lvl="1" indent="-357188"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rgbClr val="000000"/>
                </a:solidFill>
              </a:rPr>
              <a:t>Minder praktijktijd jaar 1 en stages GGZ en Chronisch</a:t>
            </a:r>
          </a:p>
          <a:p>
            <a:pPr marL="542925" lvl="1" indent="-357188" algn="just"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rgbClr val="000000"/>
                </a:solidFill>
              </a:rPr>
              <a:t>Meer praktijktijd jaar 3</a:t>
            </a:r>
          </a:p>
          <a:p>
            <a:pPr marL="542925" lvl="1" indent="-357188" algn="just"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srgbClr val="000000"/>
                </a:solidFill>
              </a:rPr>
              <a:t>Periodes zonder onderwijs</a:t>
            </a:r>
            <a:endParaRPr lang="nl-NL" dirty="0">
              <a:solidFill>
                <a:srgbClr val="000000"/>
              </a:solidFill>
            </a:endParaRPr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5E5A286-D857-A646-0ECB-6DC3618576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39986" y="4037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7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8582025" y="4000500"/>
            <a:ext cx="3533775" cy="2247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2"/>
          <p:cNvSpPr>
            <a:spLocks noGrp="1"/>
          </p:cNvSpPr>
          <p:nvPr>
            <p:ph type="title"/>
          </p:nvPr>
        </p:nvSpPr>
        <p:spPr>
          <a:xfrm>
            <a:off x="847214" y="436409"/>
            <a:ext cx="10515600" cy="1325563"/>
          </a:xfrm>
        </p:spPr>
        <p:txBody>
          <a:bodyPr/>
          <a:lstStyle/>
          <a:p>
            <a:pPr algn="ctr" eaLnBrk="1" hangingPunct="1"/>
            <a:r>
              <a:rPr lang="nl-NL" altLang="nl-NL" dirty="0">
                <a:solidFill>
                  <a:srgbClr val="002060"/>
                </a:solidFill>
              </a:rPr>
              <a:t>Compenseren van extra werkuren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2405049" y="2104872"/>
            <a:ext cx="53582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nl-NL" altLang="nl-NL" sz="2800" b="1" dirty="0">
                <a:solidFill>
                  <a:srgbClr val="002060"/>
                </a:solidFill>
              </a:rPr>
              <a:t>Binnen 28 dagen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nl-NL" altLang="nl-NL" sz="2800" b="1" dirty="0">
                <a:solidFill>
                  <a:srgbClr val="002060"/>
                </a:solidFill>
              </a:rPr>
              <a:t>Clusteren toegestaan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nl-NL" altLang="nl-NL" sz="2800" b="1" dirty="0">
                <a:solidFill>
                  <a:srgbClr val="002060"/>
                </a:solidFill>
              </a:rPr>
              <a:t>Opleider bewaakt</a:t>
            </a:r>
          </a:p>
          <a:p>
            <a:pPr algn="just"/>
            <a:endParaRPr lang="nl-NL" altLang="nl-NL" sz="2800" b="1" dirty="0">
              <a:solidFill>
                <a:srgbClr val="002060"/>
              </a:solidFill>
            </a:endParaRPr>
          </a:p>
          <a:p>
            <a:pPr algn="just"/>
            <a:endParaRPr lang="nl-NL" altLang="nl-NL" sz="2800" b="1" dirty="0">
              <a:solidFill>
                <a:srgbClr val="002060"/>
              </a:solidFill>
            </a:endParaRPr>
          </a:p>
        </p:txBody>
      </p:sp>
      <p:pic>
        <p:nvPicPr>
          <p:cNvPr id="3076" name="Picture 4" descr="Comparing Working Hours, Overtime, and Vacation in Core Nearshore Markets -  Nearshore Americ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" y="4000500"/>
            <a:ext cx="12204597" cy="357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47697BC-0968-B223-1337-F99DD60655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9000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5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7063">
        <p:fade/>
      </p:transition>
    </mc:Choice>
    <mc:Fallback xmlns="">
      <p:transition spd="med" advTm="570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8582025" y="4000500"/>
            <a:ext cx="3533775" cy="2247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2"/>
          <p:cNvSpPr>
            <a:spLocks noGrp="1"/>
          </p:cNvSpPr>
          <p:nvPr>
            <p:ph type="title"/>
          </p:nvPr>
        </p:nvSpPr>
        <p:spPr>
          <a:xfrm>
            <a:off x="516467" y="366658"/>
            <a:ext cx="11159066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nl-NL" altLang="nl-NL" sz="3200" dirty="0">
                <a:solidFill>
                  <a:srgbClr val="002060"/>
                </a:solidFill>
              </a:rPr>
              <a:t>Structurele compensatie van extra gewerkte uren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079750" y="35448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graphicFrame>
        <p:nvGraphicFramePr>
          <p:cNvPr id="2" name="Tabel 6">
            <a:extLst>
              <a:ext uri="{FF2B5EF4-FFF2-40B4-BE49-F238E27FC236}">
                <a16:creationId xmlns:a16="http://schemas.microsoft.com/office/drawing/2014/main" id="{1750BAAA-A157-45F7-32AD-BECF2F3D7E1A}"/>
              </a:ext>
            </a:extLst>
          </p:cNvPr>
          <p:cNvGraphicFramePr>
            <a:graphicFrameLocks noGrp="1"/>
          </p:cNvGraphicFramePr>
          <p:nvPr/>
        </p:nvGraphicFramePr>
        <p:xfrm>
          <a:off x="804618" y="1611948"/>
          <a:ext cx="10582764" cy="40539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21676">
                  <a:extLst>
                    <a:ext uri="{9D8B030D-6E8A-4147-A177-3AD203B41FA5}">
                      <a16:colId xmlns:a16="http://schemas.microsoft.com/office/drawing/2014/main" val="2046970398"/>
                    </a:ext>
                  </a:extLst>
                </a:gridCol>
                <a:gridCol w="1790272">
                  <a:extLst>
                    <a:ext uri="{9D8B030D-6E8A-4147-A177-3AD203B41FA5}">
                      <a16:colId xmlns:a16="http://schemas.microsoft.com/office/drawing/2014/main" val="2517476062"/>
                    </a:ext>
                  </a:extLst>
                </a:gridCol>
                <a:gridCol w="1790272">
                  <a:extLst>
                    <a:ext uri="{9D8B030D-6E8A-4147-A177-3AD203B41FA5}">
                      <a16:colId xmlns:a16="http://schemas.microsoft.com/office/drawing/2014/main" val="1573652489"/>
                    </a:ext>
                  </a:extLst>
                </a:gridCol>
                <a:gridCol w="1790272">
                  <a:extLst>
                    <a:ext uri="{9D8B030D-6E8A-4147-A177-3AD203B41FA5}">
                      <a16:colId xmlns:a16="http://schemas.microsoft.com/office/drawing/2014/main" val="917262966"/>
                    </a:ext>
                  </a:extLst>
                </a:gridCol>
                <a:gridCol w="1790272">
                  <a:extLst>
                    <a:ext uri="{9D8B030D-6E8A-4147-A177-3AD203B41FA5}">
                      <a16:colId xmlns:a16="http://schemas.microsoft.com/office/drawing/2014/main" val="1893231792"/>
                    </a:ext>
                  </a:extLst>
                </a:gridCol>
              </a:tblGrid>
              <a:tr h="516137">
                <a:tc>
                  <a:txBody>
                    <a:bodyPr/>
                    <a:lstStyle/>
                    <a:p>
                      <a:pPr algn="l"/>
                      <a:r>
                        <a:rPr lang="nl-NL" b="1" dirty="0"/>
                        <a:t>Deeltijdpercentage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b="1" dirty="0"/>
                        <a:t>100%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b="1" dirty="0"/>
                        <a:t>94,74%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b="1" dirty="0"/>
                        <a:t>89,47%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b="1" dirty="0"/>
                        <a:t>84,21%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508252"/>
                  </a:ext>
                </a:extLst>
              </a:tr>
              <a:tr h="499730">
                <a:tc>
                  <a:txBody>
                    <a:bodyPr/>
                    <a:lstStyle/>
                    <a:p>
                      <a:pPr algn="l"/>
                      <a:r>
                        <a:rPr lang="nl-NL" sz="1600" b="0" dirty="0"/>
                        <a:t>Aantal contracturen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0" dirty="0"/>
                        <a:t>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0" dirty="0"/>
                        <a:t>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0" dirty="0"/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0" dirty="0"/>
                        <a:t>32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5204971"/>
                  </a:ext>
                </a:extLst>
              </a:tr>
              <a:tr h="489098">
                <a:tc>
                  <a:txBody>
                    <a:bodyPr/>
                    <a:lstStyle/>
                    <a:p>
                      <a:pPr algn="l"/>
                      <a:r>
                        <a:rPr lang="nl-NL" sz="1600" b="0" dirty="0"/>
                        <a:t>Onderwijsdag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0" dirty="0"/>
                        <a:t>6,5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0" dirty="0"/>
                        <a:t>6,5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0" dirty="0"/>
                        <a:t>6,5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400" b="0" dirty="0"/>
                        <a:t>6,5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6319121"/>
                  </a:ext>
                </a:extLst>
              </a:tr>
              <a:tr h="659219">
                <a:tc>
                  <a:txBody>
                    <a:bodyPr/>
                    <a:lstStyle/>
                    <a:p>
                      <a:pPr algn="l"/>
                      <a:r>
                        <a:rPr lang="nl-NL" sz="1600" b="0" dirty="0"/>
                        <a:t>Verdeling over de week ZONDER structurele compensatie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nl-NL" sz="1600" b="0" dirty="0"/>
                        <a:t>Zie de dia met de verschillende deeltijdvarianten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nl-NL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nl-NL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nl-N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4604517"/>
                  </a:ext>
                </a:extLst>
              </a:tr>
              <a:tr h="10073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0" dirty="0"/>
                        <a:t>Verdeling over de week MET structurele compensatie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1400" b="0" dirty="0"/>
                        <a:t>Om de week:</a:t>
                      </a:r>
                    </a:p>
                    <a:p>
                      <a:pPr algn="l"/>
                      <a:endParaRPr lang="nl-NL" sz="1400" b="0" dirty="0"/>
                    </a:p>
                    <a:p>
                      <a:pPr algn="l"/>
                      <a:r>
                        <a:rPr lang="nl-NL" sz="1400" b="0" dirty="0"/>
                        <a:t>3 x 8,5 &amp; 1 x 4 uur</a:t>
                      </a:r>
                    </a:p>
                    <a:p>
                      <a:pPr algn="l"/>
                      <a:r>
                        <a:rPr lang="nl-NL" sz="1400" b="0" dirty="0"/>
                        <a:t>3 x 8,5 uur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1400" b="0" dirty="0"/>
                        <a:t>3 x 8,5 uur</a:t>
                      </a:r>
                    </a:p>
                    <a:p>
                      <a:pPr algn="l"/>
                      <a:r>
                        <a:rPr lang="nl-NL" sz="1400" b="0" dirty="0"/>
                        <a:t>1 vaste dag compensatie en deeltijd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1400" b="0" dirty="0"/>
                        <a:t>3 x 8,5 uur</a:t>
                      </a:r>
                    </a:p>
                    <a:p>
                      <a:pPr algn="l"/>
                      <a:r>
                        <a:rPr lang="nl-NL" sz="1400" b="0" dirty="0"/>
                        <a:t>1 vaste dag compensatie en deeltijd</a:t>
                      </a:r>
                    </a:p>
                    <a:p>
                      <a:pPr algn="l"/>
                      <a:endParaRPr lang="nl-NL" sz="1400" b="0" dirty="0"/>
                    </a:p>
                    <a:p>
                      <a:pPr algn="l"/>
                      <a:r>
                        <a:rPr lang="nl-NL" sz="1200" b="0" dirty="0"/>
                        <a:t>Bij 20 diensten mogen nog 8 losse diensten apart gecompenseerd worden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1400" b="0" dirty="0"/>
                        <a:t>2 x 8,5 uur</a:t>
                      </a:r>
                    </a:p>
                    <a:p>
                      <a:pPr algn="l"/>
                      <a:r>
                        <a:rPr lang="nl-NL" sz="1400" b="0" dirty="0"/>
                        <a:t>1 x 4,5 uur</a:t>
                      </a:r>
                    </a:p>
                    <a:p>
                      <a:pPr algn="l"/>
                      <a:r>
                        <a:rPr lang="nl-NL" sz="1400" b="0" dirty="0"/>
                        <a:t>1 dag deeltijd</a:t>
                      </a:r>
                    </a:p>
                    <a:p>
                      <a:pPr algn="l"/>
                      <a:r>
                        <a:rPr lang="nl-NL" sz="1400" b="0" dirty="0"/>
                        <a:t>1 halve dag compensatie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8934098"/>
                  </a:ext>
                </a:extLst>
              </a:tr>
            </a:tbl>
          </a:graphicData>
        </a:graphic>
      </p:graphicFrame>
      <p:sp>
        <p:nvSpPr>
          <p:cNvPr id="7" name="Tekstvak 6">
            <a:extLst>
              <a:ext uri="{FF2B5EF4-FFF2-40B4-BE49-F238E27FC236}">
                <a16:creationId xmlns:a16="http://schemas.microsoft.com/office/drawing/2014/main" id="{0BCDDB4D-A8C9-891A-F52D-3BA5E587C2B1}"/>
              </a:ext>
            </a:extLst>
          </p:cNvPr>
          <p:cNvSpPr txBox="1"/>
          <p:nvPr/>
        </p:nvSpPr>
        <p:spPr>
          <a:xfrm>
            <a:off x="804618" y="6313128"/>
            <a:ext cx="6144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hlinkClick r:id="rId5"/>
              </a:rPr>
              <a:t>Handreiking Goed werkgeverschap en goed </a:t>
            </a:r>
            <a:r>
              <a:rPr lang="nl-NL" dirty="0" err="1">
                <a:hlinkClick r:id="rId5"/>
              </a:rPr>
              <a:t>opleiderschap</a:t>
            </a:r>
            <a:endParaRPr lang="nl-NL" dirty="0"/>
          </a:p>
        </p:txBody>
      </p:sp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B8876E2-5786-E03B-BCF5-D95C86FCD2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2582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9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erelateerde afbeeld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870">
            <a:off x="6059051" y="776364"/>
            <a:ext cx="5614878" cy="374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/>
        </p:nvSpPr>
        <p:spPr>
          <a:xfrm>
            <a:off x="8582025" y="4000500"/>
            <a:ext cx="3533775" cy="2247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2"/>
          <p:cNvSpPr>
            <a:spLocks noGrp="1"/>
          </p:cNvSpPr>
          <p:nvPr>
            <p:ph type="title"/>
          </p:nvPr>
        </p:nvSpPr>
        <p:spPr>
          <a:xfrm>
            <a:off x="-2083482" y="882697"/>
            <a:ext cx="10515600" cy="1325563"/>
          </a:xfrm>
        </p:spPr>
        <p:txBody>
          <a:bodyPr/>
          <a:lstStyle/>
          <a:p>
            <a:pPr algn="ctr" eaLnBrk="1" hangingPunct="1"/>
            <a:r>
              <a:rPr lang="nl-NL" altLang="nl-NL" dirty="0">
                <a:solidFill>
                  <a:srgbClr val="002060"/>
                </a:solidFill>
              </a:rPr>
              <a:t>Deeltijd aanvragen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612426" y="1949119"/>
            <a:ext cx="4402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2788" indent="-449263">
              <a:buFont typeface="Wingdings" panose="05000000000000000000" pitchFamily="2" charset="2"/>
              <a:buChar char="Ø"/>
            </a:pPr>
            <a:r>
              <a:rPr lang="nl-NL" sz="2400" dirty="0">
                <a:hlinkClick r:id="rId6"/>
              </a:rPr>
              <a:t>Portal SBOH</a:t>
            </a:r>
            <a:endParaRPr lang="nl-NL" sz="2400" dirty="0"/>
          </a:p>
          <a:p>
            <a:pPr marL="712788" indent="-449263">
              <a:buFont typeface="Wingdings" panose="05000000000000000000" pitchFamily="2" charset="2"/>
              <a:buChar char="Ø"/>
            </a:pPr>
            <a:r>
              <a:rPr lang="nl-NL" sz="2400" dirty="0"/>
              <a:t>Mailen naar </a:t>
            </a:r>
            <a:r>
              <a:rPr lang="nl-NL" sz="2400" dirty="0" err="1">
                <a:hlinkClick r:id="rId7"/>
              </a:rPr>
              <a:t>aiosbureau</a:t>
            </a:r>
            <a:endParaRPr lang="nl-NL" sz="2400" dirty="0"/>
          </a:p>
        </p:txBody>
      </p:sp>
      <p:sp>
        <p:nvSpPr>
          <p:cNvPr id="9" name="Tekstvak 8"/>
          <p:cNvSpPr txBox="1"/>
          <p:nvPr/>
        </p:nvSpPr>
        <p:spPr>
          <a:xfrm>
            <a:off x="1644126" y="3851299"/>
            <a:ext cx="581633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rgbClr val="002060"/>
                </a:solidFill>
              </a:rPr>
              <a:t>Wijzigingen tijdens opleiding</a:t>
            </a:r>
            <a:endParaRPr lang="nl-NL" dirty="0">
              <a:solidFill>
                <a:srgbClr val="002060"/>
              </a:solidFill>
            </a:endParaRPr>
          </a:p>
          <a:p>
            <a:pPr marL="620713" lvl="1" indent="-357188">
              <a:buFont typeface="Wingdings" panose="05000000000000000000" pitchFamily="2" charset="2"/>
              <a:buChar char="Ø"/>
            </a:pPr>
            <a:r>
              <a:rPr lang="nl-NL" sz="2400" dirty="0"/>
              <a:t>1 maand voor ingangsdatum periode</a:t>
            </a:r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5F39508-0781-AACA-F105-7B00162E5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82325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2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342">
        <p:fade/>
      </p:transition>
    </mc:Choice>
    <mc:Fallback xmlns="">
      <p:transition spd="med" advTm="243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msterdam UMC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KonicaMinolta</Template>
  <TotalTime>3849</TotalTime>
  <Words>410</Words>
  <Application>Microsoft Office PowerPoint</Application>
  <PresentationFormat>Breedbeeld</PresentationFormat>
  <Paragraphs>144</Paragraphs>
  <Slides>10</Slides>
  <Notes>10</Notes>
  <HiddenSlides>0</HiddenSlides>
  <MMClips>10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5" baseType="lpstr">
      <vt:lpstr>Arial</vt:lpstr>
      <vt:lpstr>Calibri</vt:lpstr>
      <vt:lpstr>Trebuchet MS</vt:lpstr>
      <vt:lpstr>Wingdings</vt:lpstr>
      <vt:lpstr>Kantoorthema</vt:lpstr>
      <vt:lpstr>Werktijdregeling  </vt:lpstr>
      <vt:lpstr>Werktijdregeling</vt:lpstr>
      <vt:lpstr>PowerPoint-presentatie</vt:lpstr>
      <vt:lpstr>PowerPoint-presentatie</vt:lpstr>
      <vt:lpstr>Deeltijdvarianten</vt:lpstr>
      <vt:lpstr>PowerPoint-presentatie</vt:lpstr>
      <vt:lpstr>Compenseren van extra werkuren</vt:lpstr>
      <vt:lpstr>Structurele compensatie van extra gewerkte uren</vt:lpstr>
      <vt:lpstr>Deeltijd aanvragen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Olaf van der Grijspaarde</dc:creator>
  <cp:lastModifiedBy>Könning, M.J.G.D. (Marja)</cp:lastModifiedBy>
  <cp:revision>206</cp:revision>
  <dcterms:created xsi:type="dcterms:W3CDTF">2018-06-28T15:32:29Z</dcterms:created>
  <dcterms:modified xsi:type="dcterms:W3CDTF">2026-04-22T10:38:11Z</dcterms:modified>
</cp:coreProperties>
</file>