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7" r:id="rId3"/>
  </p:sldIdLst>
  <p:sldSz cx="7561263" cy="10693400"/>
  <p:notesSz cx="6810375" cy="9942513"/>
  <p:defaultTextStyle>
    <a:defPPr>
      <a:defRPr lang="nl-NL"/>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ette" initials="A" lastIdx="5" clrIdx="0"/>
  <p:cmAuthor id="1" name="T. Vrijkotte" initials="TV" lastIdx="17" clrIdx="1"/>
  <p:cmAuthor id="2" name="S.A.A. de Laat" initials="SdL" lastIdx="3" clrIdx="2"/>
  <p:cmAuthor id="3" name="Adriëtte" initials="A" lastIdx="4" clrIdx="3"/>
  <p:cmAuthor id="4" name="J.M. Scholing" initials="JS" lastIdx="1" clrIdx="4"/>
  <p:cmAuthor id="5" name="N. van Lieshout" initials="NvL" lastIdx="6" clrIdx="5"/>
  <p:cmAuthor id="6" name="Milou van Goor" initials="MvG" lastIdx="16" clrIdx="6">
    <p:extLst>
      <p:ext uri="{19B8F6BF-5375-455C-9EA6-DF929625EA0E}">
        <p15:presenceInfo xmlns:p15="http://schemas.microsoft.com/office/powerpoint/2012/main" userId="f817cef08ac93d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B"/>
    <a:srgbClr val="00C9FD"/>
    <a:srgbClr val="5DBEDE"/>
    <a:srgbClr val="FFFFFF"/>
    <a:srgbClr val="2EABD4"/>
    <a:srgbClr val="DCEFF8"/>
    <a:srgbClr val="CC0033"/>
    <a:srgbClr val="669934"/>
    <a:srgbClr val="FFFF00"/>
    <a:srgbClr val="40B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579" autoAdjust="0"/>
  </p:normalViewPr>
  <p:slideViewPr>
    <p:cSldViewPr>
      <p:cViewPr>
        <p:scale>
          <a:sx n="100" d="100"/>
          <a:sy n="100" d="100"/>
        </p:scale>
        <p:origin x="1644" y="-432"/>
      </p:cViewPr>
      <p:guideLst>
        <p:guide orient="horz" pos="3368"/>
        <p:guide pos="238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B4CC57C7-08E6-430A-AA5E-3C1F1E5FECD7}" type="datetimeFigureOut">
              <a:rPr lang="nl-NL" smtClean="0"/>
              <a:t>10-5-2019</a:t>
            </a:fld>
            <a:endParaRPr lang="nl-NL"/>
          </a:p>
        </p:txBody>
      </p:sp>
      <p:sp>
        <p:nvSpPr>
          <p:cNvPr id="4" name="Tijdelijke aanduiding voor dia-afbeelding 3"/>
          <p:cNvSpPr>
            <a:spLocks noGrp="1" noRot="1" noChangeAspect="1"/>
          </p:cNvSpPr>
          <p:nvPr>
            <p:ph type="sldImg" idx="2"/>
          </p:nvPr>
        </p:nvSpPr>
        <p:spPr>
          <a:xfrm>
            <a:off x="2087563" y="746125"/>
            <a:ext cx="2635250" cy="372745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BF5F8823-6266-442F-AC09-14F9D4905FD7}" type="slidenum">
              <a:rPr lang="nl-NL" smtClean="0"/>
              <a:t>‹nr.›</a:t>
            </a:fld>
            <a:endParaRPr lang="nl-NL"/>
          </a:p>
        </p:txBody>
      </p:sp>
    </p:spTree>
    <p:extLst>
      <p:ext uri="{BB962C8B-B14F-4D97-AF65-F5344CB8AC3E}">
        <p14:creationId xmlns:p14="http://schemas.microsoft.com/office/powerpoint/2010/main" val="1127779178"/>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67095" y="3321887"/>
            <a:ext cx="6427074" cy="2292150"/>
          </a:xfrm>
        </p:spPr>
        <p:txBody>
          <a:bodyPr/>
          <a:lstStyle/>
          <a:p>
            <a:r>
              <a:rPr lang="nl-NL"/>
              <a:t>Klik om de stijl te bewerken</a:t>
            </a:r>
          </a:p>
        </p:txBody>
      </p:sp>
      <p:sp>
        <p:nvSpPr>
          <p:cNvPr id="3" name="Ondertitel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226514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54347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111436" y="618831"/>
            <a:ext cx="1275964" cy="13178626"/>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283548" y="618831"/>
            <a:ext cx="3701869" cy="13178626"/>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338236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316612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97288" y="6871501"/>
            <a:ext cx="6427074" cy="2123828"/>
          </a:xfrm>
        </p:spPr>
        <p:txBody>
          <a:bodyPr anchor="t"/>
          <a:lstStyle>
            <a:lvl1pPr algn="l">
              <a:defRPr sz="4400" b="1" cap="all"/>
            </a:lvl1pPr>
          </a:lstStyle>
          <a:p>
            <a:r>
              <a:rPr lang="nl-NL"/>
              <a:t>Klik om de stijl te bewerken</a:t>
            </a:r>
          </a:p>
        </p:txBody>
      </p:sp>
      <p:sp>
        <p:nvSpPr>
          <p:cNvPr id="3" name="Tijdelijke aanduiding voor tekst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3302029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FECD760-4428-41E0-AB2F-3025C3822C52}" type="datetimeFigureOut">
              <a:rPr lang="nl-NL" smtClean="0"/>
              <a:t>10-5-2019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256009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78063" y="428232"/>
            <a:ext cx="6805137" cy="1782233"/>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nl-NL"/>
              <a:t>Klik om de modelstijlen te bewerken</a:t>
            </a:r>
          </a:p>
        </p:txBody>
      </p:sp>
      <p:sp>
        <p:nvSpPr>
          <p:cNvPr id="4" name="Tijdelijke aanduiding voor inhoud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nl-NL"/>
              <a:t>Klik om de modelstijlen te bewerken</a:t>
            </a:r>
          </a:p>
        </p:txBody>
      </p:sp>
      <p:sp>
        <p:nvSpPr>
          <p:cNvPr id="6" name="Tijdelijke aanduiding voor inhoud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FECD760-4428-41E0-AB2F-3025C3822C52}" type="datetimeFigureOut">
              <a:rPr lang="nl-NL" smtClean="0"/>
              <a:t>10-5-2019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393992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FECD760-4428-41E0-AB2F-3025C3822C52}" type="datetimeFigureOut">
              <a:rPr lang="nl-NL" smtClean="0"/>
              <a:t>10-5-2019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233887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FECD760-4428-41E0-AB2F-3025C3822C52}" type="datetimeFigureOut">
              <a:rPr lang="nl-NL" smtClean="0"/>
              <a:t>10-5-2019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204324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78064" y="425755"/>
            <a:ext cx="2487604" cy="1811938"/>
          </a:xfrm>
        </p:spPr>
        <p:txBody>
          <a:bodyPr anchor="b"/>
          <a:lstStyle>
            <a:lvl1pPr algn="l">
              <a:defRPr sz="2200" b="1"/>
            </a:lvl1pPr>
          </a:lstStyle>
          <a:p>
            <a:r>
              <a:rPr lang="nl-NL"/>
              <a:t>Klik om de stijl te bewerken</a:t>
            </a:r>
          </a:p>
        </p:txBody>
      </p:sp>
      <p:sp>
        <p:nvSpPr>
          <p:cNvPr id="3" name="Tijdelijke aanduiding voor inhoud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FECD760-4428-41E0-AB2F-3025C3822C52}" type="datetimeFigureOut">
              <a:rPr lang="nl-NL" smtClean="0"/>
              <a:t>10-5-2019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9190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482060" y="7485380"/>
            <a:ext cx="4536758" cy="883692"/>
          </a:xfrm>
        </p:spPr>
        <p:txBody>
          <a:bodyPr anchor="b"/>
          <a:lstStyle>
            <a:lvl1pPr algn="l">
              <a:defRPr sz="2200" b="1"/>
            </a:lvl1pPr>
          </a:lstStyle>
          <a:p>
            <a:r>
              <a:rPr lang="nl-NL"/>
              <a:t>Klik om de stijl te bewerken</a:t>
            </a:r>
          </a:p>
        </p:txBody>
      </p:sp>
      <p:sp>
        <p:nvSpPr>
          <p:cNvPr id="3" name="Tijdelijke aanduiding voor afbeelding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nl-NL"/>
          </a:p>
        </p:txBody>
      </p:sp>
      <p:sp>
        <p:nvSpPr>
          <p:cNvPr id="4" name="Tijdelijke aanduiding voor tekst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FECD760-4428-41E0-AB2F-3025C3822C52}" type="datetimeFigureOut">
              <a:rPr lang="nl-NL" smtClean="0"/>
              <a:t>10-5-2019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2E558A-B503-45C4-9C15-F8E9A223434C}" type="slidenum">
              <a:rPr lang="nl-NL" smtClean="0"/>
              <a:t>‹nr.›</a:t>
            </a:fld>
            <a:endParaRPr lang="nl-NL"/>
          </a:p>
        </p:txBody>
      </p:sp>
    </p:spTree>
    <p:extLst>
      <p:ext uri="{BB962C8B-B14F-4D97-AF65-F5344CB8AC3E}">
        <p14:creationId xmlns:p14="http://schemas.microsoft.com/office/powerpoint/2010/main" val="406312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nl-NL"/>
              <a:t>Klik om de stijl te bewerken</a:t>
            </a:r>
          </a:p>
        </p:txBody>
      </p:sp>
      <p:sp>
        <p:nvSpPr>
          <p:cNvPr id="3" name="Tijdelijke aanduiding voor tekst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8FECD760-4428-41E0-AB2F-3025C3822C52}" type="datetimeFigureOut">
              <a:rPr lang="nl-NL" smtClean="0"/>
              <a:t>10-5-2019</a:t>
            </a:fld>
            <a:endParaRPr lang="nl-NL"/>
          </a:p>
        </p:txBody>
      </p:sp>
      <p:sp>
        <p:nvSpPr>
          <p:cNvPr id="5" name="Tijdelijke aanduiding voor voettekst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232E558A-B503-45C4-9C15-F8E9A223434C}" type="slidenum">
              <a:rPr lang="nl-NL" smtClean="0"/>
              <a:t>‹nr.›</a:t>
            </a:fld>
            <a:endParaRPr lang="nl-NL"/>
          </a:p>
        </p:txBody>
      </p:sp>
    </p:spTree>
    <p:extLst>
      <p:ext uri="{BB962C8B-B14F-4D97-AF65-F5344CB8AC3E}">
        <p14:creationId xmlns:p14="http://schemas.microsoft.com/office/powerpoint/2010/main" val="2301191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nl-NL"/>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vak 8"/>
          <p:cNvSpPr txBox="1"/>
          <p:nvPr/>
        </p:nvSpPr>
        <p:spPr>
          <a:xfrm>
            <a:off x="192624" y="2101895"/>
            <a:ext cx="7092998" cy="3677603"/>
          </a:xfrm>
          <a:prstGeom prst="roundRect">
            <a:avLst/>
          </a:prstGeom>
          <a:ln>
            <a:solidFill>
              <a:srgbClr val="0099CB"/>
            </a:solidFill>
          </a:ln>
        </p:spPr>
        <p:style>
          <a:lnRef idx="2">
            <a:schemeClr val="accent1"/>
          </a:lnRef>
          <a:fillRef idx="1">
            <a:schemeClr val="lt1"/>
          </a:fillRef>
          <a:effectRef idx="0">
            <a:schemeClr val="accent1"/>
          </a:effectRef>
          <a:fontRef idx="minor">
            <a:schemeClr val="dk1"/>
          </a:fontRef>
        </p:style>
        <p:txBody>
          <a:bodyPr wrap="square" lIns="46800" rIns="46800" rtlCol="0">
            <a:spAutoFit/>
          </a:bodyPr>
          <a:lstStyle/>
          <a:p>
            <a:pPr algn="just">
              <a:spcAft>
                <a:spcPts val="600"/>
              </a:spcAft>
            </a:pPr>
            <a:r>
              <a:rPr lang="nl-NL" sz="1500" b="1" dirty="0">
                <a:solidFill>
                  <a:srgbClr val="0099CB"/>
                </a:solidFill>
              </a:rPr>
              <a:t>Achtergrond </a:t>
            </a:r>
          </a:p>
          <a:p>
            <a:pPr algn="just">
              <a:spcAft>
                <a:spcPts val="600"/>
              </a:spcAft>
            </a:pPr>
            <a:r>
              <a:rPr lang="nl-NL" altLang="nl-NL" sz="1200" dirty="0">
                <a:solidFill>
                  <a:schemeClr val="tx1"/>
                </a:solidFill>
                <a:ea typeface="Calibri" panose="020F0502020204030204" pitchFamily="34" charset="0"/>
                <a:cs typeface="Times New Roman" panose="02020603050405020304" pitchFamily="18" charset="0"/>
              </a:rPr>
              <a:t>De prevalentie van overgewicht en obesitas bij kinderen in Nederland is de afgelopen  30 jaar enorm toegenomen (1). Deze toename </a:t>
            </a:r>
            <a:r>
              <a:rPr lang="nl-NL" altLang="nl-NL" sz="1200" dirty="0" smtClean="0">
                <a:solidFill>
                  <a:schemeClr val="tx1"/>
                </a:solidFill>
                <a:ea typeface="Calibri" panose="020F0502020204030204" pitchFamily="34" charset="0"/>
                <a:cs typeface="Times New Roman" panose="02020603050405020304" pitchFamily="18" charset="0"/>
              </a:rPr>
              <a:t>zorgt voor een groot volksgezondheidsprobleem, aangezien </a:t>
            </a:r>
            <a:r>
              <a:rPr lang="nl-NL" altLang="nl-NL" sz="1200" dirty="0">
                <a:solidFill>
                  <a:schemeClr val="tx1"/>
                </a:solidFill>
                <a:ea typeface="Calibri" panose="020F0502020204030204" pitchFamily="34" charset="0"/>
                <a:cs typeface="Times New Roman" panose="02020603050405020304" pitchFamily="18" charset="0"/>
              </a:rPr>
              <a:t>overgewicht bij kinderen op latere leeftijd tot veel gezondheidsklachten kan leiden (2,3). </a:t>
            </a:r>
          </a:p>
          <a:p>
            <a:pPr algn="just">
              <a:spcAft>
                <a:spcPts val="600"/>
              </a:spcAft>
            </a:pPr>
            <a:r>
              <a:rPr lang="nl-NL" altLang="nl-NL" sz="1200" dirty="0">
                <a:solidFill>
                  <a:schemeClr val="tx1"/>
                </a:solidFill>
                <a:ea typeface="Calibri" panose="020F0502020204030204" pitchFamily="34" charset="0"/>
                <a:cs typeface="Times New Roman" panose="02020603050405020304" pitchFamily="18" charset="0"/>
              </a:rPr>
              <a:t>In Nederland zijn de afgelopen jaren veel preventie programma’s ontwikkeld om de prevalentie van overgewicht te laten dalen (4,5). Dit heeft tot dusver geleid tot een stagnering van de groeiende trend, maar nog geen afname (1). Het meest optimaal is het voorkomen van overgewicht. Dit betekent dat er op tijd moet worden gestart met gerichte preventie op de hoog-risico groepen. Uit onderzoek is gebleken dat verschillende </a:t>
            </a:r>
            <a:r>
              <a:rPr lang="nl-NL" altLang="nl-NL" sz="1200" dirty="0" smtClean="0">
                <a:solidFill>
                  <a:schemeClr val="tx1"/>
                </a:solidFill>
                <a:ea typeface="Calibri" panose="020F0502020204030204" pitchFamily="34" charset="0"/>
                <a:cs typeface="Times New Roman" panose="02020603050405020304" pitchFamily="18" charset="0"/>
              </a:rPr>
              <a:t>factoren, </a:t>
            </a:r>
            <a:r>
              <a:rPr lang="nl-NL" altLang="nl-NL" sz="1200" dirty="0">
                <a:solidFill>
                  <a:schemeClr val="tx1"/>
                </a:solidFill>
                <a:ea typeface="Calibri" panose="020F0502020204030204" pitchFamily="34" charset="0"/>
                <a:cs typeface="Times New Roman" panose="02020603050405020304" pitchFamily="18" charset="0"/>
              </a:rPr>
              <a:t>tijdens de zwangerschap en in het eerste levensjaar van een  </a:t>
            </a:r>
            <a:r>
              <a:rPr lang="nl-NL" altLang="nl-NL" sz="1200" dirty="0" smtClean="0">
                <a:solidFill>
                  <a:schemeClr val="tx1"/>
                </a:solidFill>
                <a:ea typeface="Calibri" panose="020F0502020204030204" pitchFamily="34" charset="0"/>
                <a:cs typeface="Times New Roman" panose="02020603050405020304" pitchFamily="18" charset="0"/>
              </a:rPr>
              <a:t>kind, </a:t>
            </a:r>
            <a:r>
              <a:rPr lang="nl-NL" altLang="nl-NL" sz="1200" dirty="0">
                <a:solidFill>
                  <a:schemeClr val="tx1"/>
                </a:solidFill>
                <a:ea typeface="Calibri" panose="020F0502020204030204" pitchFamily="34" charset="0"/>
                <a:cs typeface="Times New Roman" panose="02020603050405020304" pitchFamily="18" charset="0"/>
              </a:rPr>
              <a:t>een rol kunnen spelen bij het ontwikkelen van overgewicht op latere </a:t>
            </a:r>
            <a:r>
              <a:rPr lang="nl-NL" altLang="nl-NL" sz="1200" dirty="0" smtClean="0">
                <a:solidFill>
                  <a:schemeClr val="tx1"/>
                </a:solidFill>
                <a:ea typeface="Calibri" panose="020F0502020204030204" pitchFamily="34" charset="0"/>
                <a:cs typeface="Times New Roman" panose="02020603050405020304" pitchFamily="18" charset="0"/>
              </a:rPr>
              <a:t>leeftijd. Dit betekent dat al </a:t>
            </a:r>
            <a:r>
              <a:rPr lang="nl-NL" altLang="nl-NL" sz="1200" dirty="0">
                <a:solidFill>
                  <a:schemeClr val="tx1"/>
                </a:solidFill>
                <a:ea typeface="Calibri" panose="020F0502020204030204" pitchFamily="34" charset="0"/>
                <a:cs typeface="Times New Roman" panose="02020603050405020304" pitchFamily="18" charset="0"/>
              </a:rPr>
              <a:t>vroeg in de ontwikkeling het risico op overgewicht te bepalen is (</a:t>
            </a:r>
            <a:r>
              <a:rPr lang="nl-NL" altLang="nl-NL" sz="1200" dirty="0" smtClean="0">
                <a:solidFill>
                  <a:schemeClr val="tx1"/>
                </a:solidFill>
                <a:ea typeface="Calibri" panose="020F0502020204030204" pitchFamily="34" charset="0"/>
                <a:cs typeface="Times New Roman" panose="02020603050405020304" pitchFamily="18" charset="0"/>
              </a:rPr>
              <a:t>6,7</a:t>
            </a:r>
            <a:r>
              <a:rPr lang="nl-NL" altLang="nl-NL" sz="1200" dirty="0">
                <a:solidFill>
                  <a:schemeClr val="tx1"/>
                </a:solidFill>
                <a:ea typeface="Calibri" panose="020F0502020204030204" pitchFamily="34" charset="0"/>
                <a:cs typeface="Times New Roman" panose="02020603050405020304" pitchFamily="18" charset="0"/>
              </a:rPr>
              <a:t>).  </a:t>
            </a:r>
          </a:p>
          <a:p>
            <a:pPr algn="just">
              <a:spcAft>
                <a:spcPts val="600"/>
              </a:spcAft>
            </a:pPr>
            <a:r>
              <a:rPr lang="nl-NL" altLang="nl-NL" sz="1200" dirty="0">
                <a:solidFill>
                  <a:schemeClr val="tx1"/>
                </a:solidFill>
                <a:ea typeface="Calibri" panose="020F0502020204030204" pitchFamily="34" charset="0"/>
                <a:cs typeface="Times New Roman" panose="02020603050405020304" pitchFamily="18" charset="0"/>
              </a:rPr>
              <a:t>Door het maken van een predictiemodel is het mogelijk om te bepalen welke factoren, tijdens de zwangerschap en in het eerste levensjaar van een kind, belangrijke voorspellers zijn voor overgewicht op latere leeftijd. Aan de hand van die factoren </a:t>
            </a:r>
            <a:r>
              <a:rPr lang="nl-NL" altLang="nl-NL" sz="1200" dirty="0" smtClean="0">
                <a:solidFill>
                  <a:schemeClr val="tx1"/>
                </a:solidFill>
                <a:ea typeface="Calibri" panose="020F0502020204030204" pitchFamily="34" charset="0"/>
                <a:cs typeface="Times New Roman" panose="02020603050405020304" pitchFamily="18" charset="0"/>
              </a:rPr>
              <a:t>kan het </a:t>
            </a:r>
            <a:r>
              <a:rPr lang="nl-NL" altLang="nl-NL" sz="1200" dirty="0">
                <a:solidFill>
                  <a:schemeClr val="tx1"/>
                </a:solidFill>
                <a:ea typeface="Calibri" panose="020F0502020204030204" pitchFamily="34" charset="0"/>
                <a:cs typeface="Times New Roman" panose="02020603050405020304" pitchFamily="18" charset="0"/>
              </a:rPr>
              <a:t>risico op overgewicht voor elk individueel </a:t>
            </a:r>
            <a:r>
              <a:rPr lang="nl-NL" altLang="nl-NL" sz="1200" dirty="0" smtClean="0">
                <a:solidFill>
                  <a:schemeClr val="tx1"/>
                </a:solidFill>
                <a:ea typeface="Calibri" panose="020F0502020204030204" pitchFamily="34" charset="0"/>
                <a:cs typeface="Times New Roman" panose="02020603050405020304" pitchFamily="18" charset="0"/>
              </a:rPr>
              <a:t>kind berekend worden, </a:t>
            </a:r>
            <a:r>
              <a:rPr lang="nl-NL" altLang="nl-NL" sz="1200" dirty="0">
                <a:solidFill>
                  <a:schemeClr val="tx1"/>
                </a:solidFill>
                <a:ea typeface="Calibri" panose="020F0502020204030204" pitchFamily="34" charset="0"/>
                <a:cs typeface="Times New Roman" panose="02020603050405020304" pitchFamily="18" charset="0"/>
              </a:rPr>
              <a:t>waardoor het mogelijk is om </a:t>
            </a:r>
            <a:r>
              <a:rPr lang="nl-NL" altLang="nl-NL" sz="1200" dirty="0" smtClean="0">
                <a:solidFill>
                  <a:schemeClr val="tx1"/>
                </a:solidFill>
                <a:ea typeface="Calibri" panose="020F0502020204030204" pitchFamily="34" charset="0"/>
                <a:cs typeface="Times New Roman" panose="02020603050405020304" pitchFamily="18" charset="0"/>
              </a:rPr>
              <a:t>risicogroepen </a:t>
            </a:r>
            <a:r>
              <a:rPr lang="nl-NL" altLang="nl-NL" sz="1200" dirty="0" smtClean="0">
                <a:solidFill>
                  <a:schemeClr val="tx1"/>
                </a:solidFill>
                <a:ea typeface="Calibri" panose="020F0502020204030204" pitchFamily="34" charset="0"/>
                <a:cs typeface="Times New Roman" panose="02020603050405020304" pitchFamily="18" charset="0"/>
              </a:rPr>
              <a:t>te identificeren en op </a:t>
            </a:r>
            <a:r>
              <a:rPr lang="nl-NL" altLang="nl-NL" sz="1200" dirty="0">
                <a:solidFill>
                  <a:schemeClr val="tx1"/>
                </a:solidFill>
                <a:ea typeface="Calibri" panose="020F0502020204030204" pitchFamily="34" charset="0"/>
                <a:cs typeface="Times New Roman" panose="02020603050405020304" pitchFamily="18" charset="0"/>
              </a:rPr>
              <a:t>tijd te starten met preventieve interventie </a:t>
            </a:r>
            <a:r>
              <a:rPr lang="nl-NL" altLang="nl-NL" sz="1200" dirty="0" smtClean="0">
                <a:solidFill>
                  <a:schemeClr val="tx1"/>
                </a:solidFill>
                <a:ea typeface="Calibri" panose="020F0502020204030204" pitchFamily="34" charset="0"/>
                <a:cs typeface="Times New Roman" panose="02020603050405020304" pitchFamily="18" charset="0"/>
              </a:rPr>
              <a:t>programma’s.</a:t>
            </a:r>
            <a:endParaRPr lang="nl-NL" altLang="nl-NL" sz="1200" dirty="0">
              <a:solidFill>
                <a:schemeClr val="tx1"/>
              </a:solidFill>
              <a:ea typeface="Calibri" panose="020F0502020204030204" pitchFamily="34" charset="0"/>
              <a:cs typeface="Times New Roman" panose="02020603050405020304" pitchFamily="18" charset="0"/>
            </a:endParaRPr>
          </a:p>
        </p:txBody>
      </p:sp>
      <p:sp>
        <p:nvSpPr>
          <p:cNvPr id="4" name="Tekstvak 3"/>
          <p:cNvSpPr txBox="1"/>
          <p:nvPr/>
        </p:nvSpPr>
        <p:spPr>
          <a:xfrm>
            <a:off x="0" y="1"/>
            <a:ext cx="7561263" cy="716095"/>
          </a:xfrm>
          <a:prstGeom prst="rect">
            <a:avLst/>
          </a:prstGeom>
          <a:solidFill>
            <a:srgbClr val="0099CB"/>
          </a:solidFill>
          <a:ln>
            <a:solidFill>
              <a:srgbClr val="0099CB"/>
            </a:solidFill>
          </a:ln>
        </p:spPr>
        <p:style>
          <a:lnRef idx="2">
            <a:schemeClr val="accent1">
              <a:shade val="50000"/>
            </a:schemeClr>
          </a:lnRef>
          <a:fillRef idx="1">
            <a:schemeClr val="accent1"/>
          </a:fillRef>
          <a:effectRef idx="0">
            <a:schemeClr val="accent1"/>
          </a:effectRef>
          <a:fontRef idx="minor">
            <a:schemeClr val="lt1"/>
          </a:fontRef>
        </p:style>
        <p:txBody>
          <a:bodyPr wrap="square" lIns="99569" tIns="49785" rIns="99569" bIns="49785" rtlCol="0">
            <a:spAutoFit/>
          </a:bodyPr>
          <a:lstStyle/>
          <a:p>
            <a:pPr algn="just"/>
            <a:r>
              <a:rPr lang="nl-NL" sz="4000" dirty="0"/>
              <a:t>  </a:t>
            </a:r>
            <a:r>
              <a:rPr lang="nl-NL" sz="4000" dirty="0" err="1"/>
              <a:t>Factsheet</a:t>
            </a:r>
            <a:endParaRPr lang="nl-NL" sz="4000" dirty="0"/>
          </a:p>
        </p:txBody>
      </p:sp>
      <p:sp>
        <p:nvSpPr>
          <p:cNvPr id="11" name="Tekstvak 10"/>
          <p:cNvSpPr txBox="1"/>
          <p:nvPr/>
        </p:nvSpPr>
        <p:spPr>
          <a:xfrm>
            <a:off x="288243" y="756771"/>
            <a:ext cx="6984775" cy="1308050"/>
          </a:xfrm>
          <a:prstGeom prst="roundRect">
            <a:avLst>
              <a:gd name="adj" fmla="val 0"/>
            </a:avLst>
          </a:prstGeom>
          <a:ln>
            <a:noFill/>
            <a:bevel/>
          </a:ln>
        </p:spPr>
        <p:style>
          <a:lnRef idx="2">
            <a:schemeClr val="accent1"/>
          </a:lnRef>
          <a:fillRef idx="1">
            <a:schemeClr val="lt1"/>
          </a:fillRef>
          <a:effectRef idx="0">
            <a:schemeClr val="accent1"/>
          </a:effectRef>
          <a:fontRef idx="minor">
            <a:schemeClr val="dk1"/>
          </a:fontRef>
        </p:style>
        <p:txBody>
          <a:bodyPr wrap="square" lIns="46800" rIns="46800" rtlCol="0">
            <a:spAutoFit/>
          </a:bodyPr>
          <a:lstStyle/>
          <a:p>
            <a:pPr>
              <a:spcAft>
                <a:spcPts val="600"/>
              </a:spcAft>
            </a:pPr>
            <a:r>
              <a:rPr lang="nl-NL" sz="1800" b="1" dirty="0">
                <a:solidFill>
                  <a:srgbClr val="0099CB"/>
                </a:solidFill>
              </a:rPr>
              <a:t>Voorspellers van overgewicht bij kinderen</a:t>
            </a:r>
          </a:p>
          <a:p>
            <a:pPr algn="just">
              <a:spcAft>
                <a:spcPts val="600"/>
              </a:spcAft>
            </a:pPr>
            <a:r>
              <a:rPr lang="nl-NL" sz="1400" dirty="0"/>
              <a:t>In deze studie is onderzocht welke factoren tijdens de zwangerschap en in het eerste </a:t>
            </a:r>
            <a:r>
              <a:rPr lang="nl-NL" sz="1400" dirty="0" smtClean="0"/>
              <a:t>levensjaar, </a:t>
            </a:r>
            <a:r>
              <a:rPr lang="nl-NL" sz="1400" dirty="0"/>
              <a:t>overgewicht op </a:t>
            </a:r>
            <a:r>
              <a:rPr lang="nl-NL" sz="1400" dirty="0" smtClean="0"/>
              <a:t>de </a:t>
            </a:r>
            <a:r>
              <a:rPr lang="nl-NL" sz="1400" dirty="0"/>
              <a:t>leeftijd van 10-12 jaar kunnen </a:t>
            </a:r>
            <a:r>
              <a:rPr lang="nl-NL" sz="1400" dirty="0" smtClean="0"/>
              <a:t>voorspellen. Met deze factoren is een predictiemodel gemaakt dat mogelijk behulpzaam kan zijn in de jeugdgezondheidszorg om kinderen met een hoog risico op </a:t>
            </a:r>
            <a:r>
              <a:rPr lang="nl-NL" sz="1400" dirty="0"/>
              <a:t>tijd </a:t>
            </a:r>
            <a:r>
              <a:rPr lang="nl-NL" sz="1400" dirty="0" smtClean="0"/>
              <a:t>te identificeren.  </a:t>
            </a:r>
            <a:endParaRPr lang="nl-NL" sz="1400" dirty="0"/>
          </a:p>
        </p:txBody>
      </p:sp>
      <p:sp>
        <p:nvSpPr>
          <p:cNvPr id="12" name="Tekstvak 11"/>
          <p:cNvSpPr txBox="1"/>
          <p:nvPr/>
        </p:nvSpPr>
        <p:spPr>
          <a:xfrm>
            <a:off x="2490425" y="137443"/>
            <a:ext cx="2658358" cy="384721"/>
          </a:xfrm>
          <a:prstGeom prst="roundRect">
            <a:avLst>
              <a:gd name="adj" fmla="val 0"/>
            </a:avLst>
          </a:prstGeom>
          <a:solidFill>
            <a:srgbClr val="0099CB"/>
          </a:solidFill>
          <a:ln>
            <a:solidFill>
              <a:srgbClr val="0099CB"/>
            </a:solid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algn="ctr">
              <a:spcAft>
                <a:spcPts val="600"/>
              </a:spcAft>
            </a:pPr>
            <a:r>
              <a:rPr lang="nl-NL" sz="1000" dirty="0">
                <a:solidFill>
                  <a:schemeClr val="bg1"/>
                </a:solidFill>
              </a:rPr>
              <a:t>Januari 2019| Thema: Overgewicht </a:t>
            </a:r>
          </a:p>
          <a:p>
            <a:pPr algn="ctr">
              <a:spcAft>
                <a:spcPts val="600"/>
              </a:spcAft>
            </a:pPr>
            <a:r>
              <a:rPr lang="nl-NL" sz="1000" dirty="0">
                <a:solidFill>
                  <a:schemeClr val="bg1"/>
                </a:solidFill>
              </a:rPr>
              <a:t>Auteur: Milou van Goor</a:t>
            </a:r>
          </a:p>
        </p:txBody>
      </p:sp>
      <p:grpSp>
        <p:nvGrpSpPr>
          <p:cNvPr id="21" name="Groep 20"/>
          <p:cNvGrpSpPr/>
          <p:nvPr/>
        </p:nvGrpSpPr>
        <p:grpSpPr>
          <a:xfrm>
            <a:off x="5040559" y="125022"/>
            <a:ext cx="2916536" cy="601621"/>
            <a:chOff x="5040559" y="125022"/>
            <a:chExt cx="2916536" cy="601621"/>
          </a:xfrm>
        </p:grpSpPr>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1204" y="125022"/>
              <a:ext cx="1944418" cy="370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kstvak 22"/>
            <p:cNvSpPr txBox="1"/>
            <p:nvPr/>
          </p:nvSpPr>
          <p:spPr>
            <a:xfrm>
              <a:off x="5040559" y="495811"/>
              <a:ext cx="2916536" cy="230832"/>
            </a:xfrm>
            <a:prstGeom prst="rect">
              <a:avLst/>
            </a:prstGeom>
            <a:noFill/>
          </p:spPr>
          <p:txBody>
            <a:bodyPr wrap="square" rtlCol="0">
              <a:spAutoFit/>
            </a:bodyPr>
            <a:lstStyle/>
            <a:p>
              <a:r>
                <a:rPr lang="nl-NL" sz="900" b="1" dirty="0">
                  <a:solidFill>
                    <a:srgbClr val="00B0F0"/>
                  </a:solidFill>
                </a:rPr>
                <a:t>A</a:t>
              </a:r>
              <a:r>
                <a:rPr lang="nl-NL" sz="900" b="1" dirty="0"/>
                <a:t>msterdam </a:t>
              </a:r>
              <a:r>
                <a:rPr lang="nl-NL" sz="900" b="1" dirty="0">
                  <a:solidFill>
                    <a:srgbClr val="FF0000"/>
                  </a:solidFill>
                </a:rPr>
                <a:t>B</a:t>
              </a:r>
              <a:r>
                <a:rPr lang="nl-NL" sz="900" b="1" dirty="0"/>
                <a:t>orn </a:t>
              </a:r>
              <a:r>
                <a:rPr lang="nl-NL" sz="900" b="1" dirty="0">
                  <a:solidFill>
                    <a:srgbClr val="FFFF00"/>
                  </a:solidFill>
                </a:rPr>
                <a:t>C</a:t>
              </a:r>
              <a:r>
                <a:rPr lang="nl-NL" sz="900" b="1" dirty="0"/>
                <a:t>hildren and their </a:t>
              </a:r>
              <a:r>
                <a:rPr lang="nl-NL" sz="900" b="1" dirty="0">
                  <a:solidFill>
                    <a:srgbClr val="00B050"/>
                  </a:solidFill>
                </a:rPr>
                <a:t>D</a:t>
              </a:r>
              <a:r>
                <a:rPr lang="nl-NL" sz="900" b="1" dirty="0"/>
                <a:t>evelopment</a:t>
              </a:r>
            </a:p>
          </p:txBody>
        </p:sp>
      </p:grpSp>
      <p:pic>
        <p:nvPicPr>
          <p:cNvPr id="14" name="Afbeelding 13">
            <a:extLst>
              <a:ext uri="{FF2B5EF4-FFF2-40B4-BE49-F238E27FC236}">
                <a16:creationId xmlns:a16="http://schemas.microsoft.com/office/drawing/2014/main" id="{3A9F6492-549A-411E-8F5A-E3B146E162B9}"/>
              </a:ext>
            </a:extLst>
          </p:cNvPr>
          <p:cNvPicPr>
            <a:picLocks noChangeAspect="1"/>
          </p:cNvPicPr>
          <p:nvPr/>
        </p:nvPicPr>
        <p:blipFill rotWithShape="1">
          <a:blip r:embed="rId3"/>
          <a:srcRect l="9286" t="17810" r="50476" b="32095"/>
          <a:stretch/>
        </p:blipFill>
        <p:spPr>
          <a:xfrm>
            <a:off x="396255" y="5855287"/>
            <a:ext cx="3802480" cy="2958735"/>
          </a:xfrm>
          <a:prstGeom prst="rect">
            <a:avLst/>
          </a:prstGeom>
        </p:spPr>
      </p:pic>
      <p:pic>
        <p:nvPicPr>
          <p:cNvPr id="3" name="Afbeelding 2">
            <a:extLst>
              <a:ext uri="{FF2B5EF4-FFF2-40B4-BE49-F238E27FC236}">
                <a16:creationId xmlns:a16="http://schemas.microsoft.com/office/drawing/2014/main" id="{BC27FC9A-F5A9-4B04-9D38-63046A413DE4}"/>
              </a:ext>
            </a:extLst>
          </p:cNvPr>
          <p:cNvPicPr>
            <a:picLocks noChangeAspect="1"/>
          </p:cNvPicPr>
          <p:nvPr/>
        </p:nvPicPr>
        <p:blipFill rotWithShape="1">
          <a:blip r:embed="rId4"/>
          <a:srcRect l="14764" t="23711" r="50476" b="10676"/>
          <a:stretch/>
        </p:blipFill>
        <p:spPr>
          <a:xfrm>
            <a:off x="4308552" y="5855287"/>
            <a:ext cx="2445643" cy="25967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kstvak 4">
            <a:extLst>
              <a:ext uri="{FF2B5EF4-FFF2-40B4-BE49-F238E27FC236}">
                <a16:creationId xmlns:a16="http://schemas.microsoft.com/office/drawing/2014/main" id="{B3D9EB5E-E9CE-4074-A882-D8E45B46ACED}"/>
              </a:ext>
            </a:extLst>
          </p:cNvPr>
          <p:cNvSpPr txBox="1"/>
          <p:nvPr/>
        </p:nvSpPr>
        <p:spPr>
          <a:xfrm>
            <a:off x="170335" y="8901027"/>
            <a:ext cx="7115287" cy="1532334"/>
          </a:xfrm>
          <a:prstGeom prst="roundRect">
            <a:avLst/>
          </a:prstGeom>
          <a:solidFill>
            <a:srgbClr val="0099CB"/>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1200" b="1" dirty="0">
                <a:solidFill>
                  <a:schemeClr val="bg1"/>
                </a:solidFill>
              </a:rPr>
              <a:t>Methode</a:t>
            </a:r>
          </a:p>
          <a:p>
            <a:r>
              <a:rPr lang="nl-NL" sz="1200" dirty="0">
                <a:solidFill>
                  <a:schemeClr val="bg1"/>
                </a:solidFill>
              </a:rPr>
              <a:t>Voor het onderzoek </a:t>
            </a:r>
            <a:r>
              <a:rPr lang="nl-NL" sz="1200" dirty="0" smtClean="0">
                <a:solidFill>
                  <a:schemeClr val="bg1"/>
                </a:solidFill>
              </a:rPr>
              <a:t>zijn gegevens </a:t>
            </a:r>
            <a:r>
              <a:rPr lang="nl-NL" sz="1200" dirty="0">
                <a:solidFill>
                  <a:schemeClr val="bg1"/>
                </a:solidFill>
              </a:rPr>
              <a:t>gebruikt van 7810 ABCD-kinderen. De </a:t>
            </a:r>
            <a:r>
              <a:rPr lang="nl-NL" sz="1200" dirty="0" smtClean="0">
                <a:solidFill>
                  <a:schemeClr val="bg1"/>
                </a:solidFill>
              </a:rPr>
              <a:t>informatie </a:t>
            </a:r>
            <a:r>
              <a:rPr lang="nl-NL" sz="1200" dirty="0">
                <a:solidFill>
                  <a:schemeClr val="bg1"/>
                </a:solidFill>
              </a:rPr>
              <a:t>is verkregen </a:t>
            </a:r>
            <a:r>
              <a:rPr lang="nl-NL" sz="1200" dirty="0" smtClean="0">
                <a:solidFill>
                  <a:schemeClr val="bg1"/>
                </a:solidFill>
              </a:rPr>
              <a:t>uit vragenlijsten </a:t>
            </a:r>
            <a:r>
              <a:rPr lang="nl-NL" sz="1200" dirty="0">
                <a:solidFill>
                  <a:schemeClr val="bg1"/>
                </a:solidFill>
              </a:rPr>
              <a:t>die </a:t>
            </a:r>
            <a:r>
              <a:rPr lang="nl-NL" sz="1200" dirty="0" smtClean="0">
                <a:solidFill>
                  <a:schemeClr val="bg1"/>
                </a:solidFill>
              </a:rPr>
              <a:t>door de </a:t>
            </a:r>
            <a:r>
              <a:rPr lang="nl-NL" sz="1200" dirty="0">
                <a:solidFill>
                  <a:schemeClr val="bg1"/>
                </a:solidFill>
              </a:rPr>
              <a:t>moeder </a:t>
            </a:r>
            <a:r>
              <a:rPr lang="nl-NL" sz="1200" dirty="0" smtClean="0">
                <a:solidFill>
                  <a:schemeClr val="bg1"/>
                </a:solidFill>
              </a:rPr>
              <a:t>zijn ingevuld. De groei gegevens van de jeugdgezondheidszorg zijn gebruikt om de groei in het eerste jaar te bepalen. De </a:t>
            </a:r>
            <a:r>
              <a:rPr lang="nl-NL" sz="1200" dirty="0">
                <a:solidFill>
                  <a:schemeClr val="bg1"/>
                </a:solidFill>
              </a:rPr>
              <a:t>kinderen werden op basis van hun </a:t>
            </a:r>
            <a:r>
              <a:rPr lang="nl-NL" sz="1200" dirty="0" smtClean="0">
                <a:solidFill>
                  <a:schemeClr val="bg1"/>
                </a:solidFill>
              </a:rPr>
              <a:t>lengte en gewicht op </a:t>
            </a:r>
            <a:r>
              <a:rPr lang="nl-NL" sz="1200" dirty="0">
                <a:solidFill>
                  <a:schemeClr val="bg1"/>
                </a:solidFill>
              </a:rPr>
              <a:t>10 – 12 jarige </a:t>
            </a:r>
            <a:r>
              <a:rPr lang="nl-NL" sz="1200" dirty="0" smtClean="0">
                <a:solidFill>
                  <a:schemeClr val="bg1"/>
                </a:solidFill>
              </a:rPr>
              <a:t>leeftijd onderverdeeld in </a:t>
            </a:r>
            <a:r>
              <a:rPr lang="nl-NL" sz="1200" dirty="0">
                <a:solidFill>
                  <a:schemeClr val="bg1"/>
                </a:solidFill>
              </a:rPr>
              <a:t>overgewicht of normaal </a:t>
            </a:r>
            <a:r>
              <a:rPr lang="nl-NL" sz="1200" dirty="0" smtClean="0">
                <a:solidFill>
                  <a:schemeClr val="bg1"/>
                </a:solidFill>
              </a:rPr>
              <a:t>gewicht met behulp van de WHO referentiewaarden. </a:t>
            </a:r>
            <a:r>
              <a:rPr lang="nl-NL" sz="1200" dirty="0">
                <a:solidFill>
                  <a:schemeClr val="bg1"/>
                </a:solidFill>
              </a:rPr>
              <a:t>Met </a:t>
            </a:r>
            <a:r>
              <a:rPr lang="nl-NL" sz="1200" dirty="0" smtClean="0">
                <a:solidFill>
                  <a:schemeClr val="bg1"/>
                </a:solidFill>
              </a:rPr>
              <a:t>multivariabele logistische regressie </a:t>
            </a:r>
            <a:r>
              <a:rPr lang="nl-NL" sz="1200" dirty="0">
                <a:solidFill>
                  <a:schemeClr val="bg1"/>
                </a:solidFill>
              </a:rPr>
              <a:t>werd </a:t>
            </a:r>
            <a:r>
              <a:rPr lang="nl-NL" sz="1200" dirty="0" smtClean="0">
                <a:solidFill>
                  <a:schemeClr val="bg1"/>
                </a:solidFill>
              </a:rPr>
              <a:t> </a:t>
            </a:r>
            <a:r>
              <a:rPr lang="nl-NL" sz="1200" dirty="0">
                <a:solidFill>
                  <a:schemeClr val="bg1"/>
                </a:solidFill>
              </a:rPr>
              <a:t>onderzocht welk factoren voorspellers waren voor het ontwikkelen van </a:t>
            </a:r>
            <a:r>
              <a:rPr lang="nl-NL" sz="1200" dirty="0" smtClean="0">
                <a:solidFill>
                  <a:schemeClr val="bg1"/>
                </a:solidFill>
              </a:rPr>
              <a:t>overgewicht. Daarnaast werden sensitiviteit en specificiteit  berekend.</a:t>
            </a:r>
            <a:endParaRPr lang="nl-NL" sz="1200" dirty="0">
              <a:solidFill>
                <a:schemeClr val="bg1"/>
              </a:solidFill>
            </a:endParaRPr>
          </a:p>
        </p:txBody>
      </p:sp>
    </p:spTree>
    <p:extLst>
      <p:ext uri="{BB962C8B-B14F-4D97-AF65-F5344CB8AC3E}">
        <p14:creationId xmlns:p14="http://schemas.microsoft.com/office/powerpoint/2010/main" val="249631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0" y="1"/>
            <a:ext cx="7561263" cy="716095"/>
          </a:xfrm>
          <a:prstGeom prst="rect">
            <a:avLst/>
          </a:prstGeom>
          <a:solidFill>
            <a:srgbClr val="0099CB"/>
          </a:solidFill>
          <a:ln>
            <a:solidFill>
              <a:srgbClr val="0099CB"/>
            </a:solidFill>
          </a:ln>
        </p:spPr>
        <p:style>
          <a:lnRef idx="2">
            <a:schemeClr val="accent1">
              <a:shade val="50000"/>
            </a:schemeClr>
          </a:lnRef>
          <a:fillRef idx="1">
            <a:schemeClr val="accent1"/>
          </a:fillRef>
          <a:effectRef idx="0">
            <a:schemeClr val="accent1"/>
          </a:effectRef>
          <a:fontRef idx="minor">
            <a:schemeClr val="lt1"/>
          </a:fontRef>
        </p:style>
        <p:txBody>
          <a:bodyPr wrap="square" lIns="99569" tIns="49785" rIns="99569" bIns="49785" rtlCol="0">
            <a:spAutoFit/>
          </a:bodyPr>
          <a:lstStyle/>
          <a:p>
            <a:pPr algn="just"/>
            <a:r>
              <a:rPr lang="nl-NL" sz="4000" dirty="0"/>
              <a:t>  </a:t>
            </a:r>
            <a:r>
              <a:rPr lang="nl-NL" sz="4000" dirty="0" err="1"/>
              <a:t>Factsheet</a:t>
            </a:r>
            <a:r>
              <a:rPr lang="nl-NL" sz="4000" dirty="0"/>
              <a:t> </a:t>
            </a:r>
            <a:r>
              <a:rPr lang="nl-NL" sz="2400" dirty="0"/>
              <a:t>- vervolg</a:t>
            </a:r>
          </a:p>
        </p:txBody>
      </p:sp>
      <p:pic>
        <p:nvPicPr>
          <p:cNvPr id="1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58" y="9768666"/>
            <a:ext cx="1133475" cy="57308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
          <p:cNvSpPr>
            <a:spLocks noChangeArrowheads="1"/>
          </p:cNvSpPr>
          <p:nvPr/>
        </p:nvSpPr>
        <p:spPr bwMode="auto">
          <a:xfrm>
            <a:off x="2106613" y="4292570"/>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solidFill>
                <a:srgbClr val="FF0000"/>
              </a:solidFill>
            </a:endParaRPr>
          </a:p>
        </p:txBody>
      </p:sp>
      <p:sp>
        <p:nvSpPr>
          <p:cNvPr id="15" name="Rechthoek 14"/>
          <p:cNvSpPr/>
          <p:nvPr/>
        </p:nvSpPr>
        <p:spPr>
          <a:xfrm>
            <a:off x="0" y="8956674"/>
            <a:ext cx="7561263" cy="1753511"/>
          </a:xfrm>
          <a:prstGeom prst="rect">
            <a:avLst/>
          </a:prstGeom>
          <a:solidFill>
            <a:srgbClr val="0099CB"/>
          </a:solidFill>
          <a:ln>
            <a:solidFill>
              <a:srgbClr val="0099CB"/>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nl-NL"/>
          </a:p>
        </p:txBody>
      </p:sp>
      <p:sp>
        <p:nvSpPr>
          <p:cNvPr id="19" name="Tekstvak 18"/>
          <p:cNvSpPr txBox="1"/>
          <p:nvPr/>
        </p:nvSpPr>
        <p:spPr>
          <a:xfrm>
            <a:off x="208343" y="9025027"/>
            <a:ext cx="2235237" cy="1631216"/>
          </a:xfrm>
          <a:prstGeom prst="rect">
            <a:avLst/>
          </a:prstGeom>
          <a:noFill/>
        </p:spPr>
        <p:txBody>
          <a:bodyPr wrap="square" rtlCol="0">
            <a:spAutoFit/>
          </a:bodyPr>
          <a:lstStyle/>
          <a:p>
            <a:r>
              <a:rPr lang="nl-NL" sz="1000" b="1" dirty="0">
                <a:solidFill>
                  <a:schemeClr val="bg1"/>
                </a:solidFill>
              </a:rPr>
              <a:t>Contactgegevens</a:t>
            </a:r>
            <a:endParaRPr lang="nl-NL" sz="1000" dirty="0">
              <a:solidFill>
                <a:schemeClr val="bg1"/>
              </a:solidFill>
            </a:endParaRPr>
          </a:p>
          <a:p>
            <a:r>
              <a:rPr lang="nl-NL" sz="1000" dirty="0">
                <a:solidFill>
                  <a:schemeClr val="bg1"/>
                </a:solidFill>
              </a:rPr>
              <a:t>AMC Amsterdam</a:t>
            </a:r>
          </a:p>
          <a:p>
            <a:r>
              <a:rPr lang="nl-NL" sz="1000" dirty="0">
                <a:solidFill>
                  <a:schemeClr val="bg1"/>
                </a:solidFill>
              </a:rPr>
              <a:t>Afdeling Sociale Geneeskunde</a:t>
            </a:r>
          </a:p>
          <a:p>
            <a:r>
              <a:rPr lang="nl-NL" sz="1000" dirty="0">
                <a:solidFill>
                  <a:schemeClr val="bg1"/>
                </a:solidFill>
              </a:rPr>
              <a:t>T.a.v. ABCD-studie</a:t>
            </a:r>
          </a:p>
          <a:p>
            <a:r>
              <a:rPr lang="nl-NL" sz="1000" dirty="0">
                <a:solidFill>
                  <a:schemeClr val="bg1"/>
                </a:solidFill>
              </a:rPr>
              <a:t>Postbus 22660</a:t>
            </a:r>
          </a:p>
          <a:p>
            <a:r>
              <a:rPr lang="nl-NL" sz="1000" dirty="0">
                <a:solidFill>
                  <a:schemeClr val="bg1"/>
                </a:solidFill>
              </a:rPr>
              <a:t>1100 DD Amsterdam</a:t>
            </a:r>
          </a:p>
          <a:p>
            <a:pPr>
              <a:tabLst>
                <a:tab pos="266700" algn="l"/>
              </a:tabLst>
            </a:pPr>
            <a:endParaRPr lang="nl-NL" sz="1000" dirty="0">
              <a:solidFill>
                <a:schemeClr val="bg1"/>
              </a:solidFill>
            </a:endParaRPr>
          </a:p>
          <a:p>
            <a:pPr>
              <a:tabLst>
                <a:tab pos="266700" algn="l"/>
              </a:tabLst>
            </a:pPr>
            <a:r>
              <a:rPr lang="nl-NL" sz="1000" dirty="0">
                <a:solidFill>
                  <a:schemeClr val="bg1"/>
                </a:solidFill>
              </a:rPr>
              <a:t>T: 	020 566 1252</a:t>
            </a:r>
          </a:p>
          <a:p>
            <a:pPr>
              <a:tabLst>
                <a:tab pos="266700" algn="l"/>
              </a:tabLst>
            </a:pPr>
            <a:r>
              <a:rPr lang="nl-NL" sz="1000" dirty="0">
                <a:solidFill>
                  <a:schemeClr val="bg1"/>
                </a:solidFill>
              </a:rPr>
              <a:t>E: 	abcd@amc.nl</a:t>
            </a:r>
          </a:p>
          <a:p>
            <a:pPr>
              <a:tabLst>
                <a:tab pos="266700" algn="l"/>
              </a:tabLst>
            </a:pPr>
            <a:r>
              <a:rPr lang="nl-NL" sz="1000" dirty="0">
                <a:solidFill>
                  <a:schemeClr val="bg1"/>
                </a:solidFill>
              </a:rPr>
              <a:t>W: 	www.abcd-studie.nl</a:t>
            </a:r>
          </a:p>
        </p:txBody>
      </p:sp>
      <p:sp>
        <p:nvSpPr>
          <p:cNvPr id="21" name="Rechthoek 20"/>
          <p:cNvSpPr/>
          <p:nvPr/>
        </p:nvSpPr>
        <p:spPr>
          <a:xfrm>
            <a:off x="3537601" y="6642844"/>
            <a:ext cx="3830413" cy="1954381"/>
          </a:xfrm>
          <a:prstGeom prst="rect">
            <a:avLst/>
          </a:prstGeom>
        </p:spPr>
        <p:txBody>
          <a:bodyPr wrap="square">
            <a:spAutoFit/>
          </a:bodyPr>
          <a:lstStyle/>
          <a:p>
            <a:pPr marL="228600" indent="-228600" algn="just">
              <a:buFont typeface="+mj-lt"/>
              <a:buAutoNum type="arabicPeriod" startAt="5"/>
            </a:pPr>
            <a:r>
              <a:rPr lang="nl-NL" sz="1100" dirty="0"/>
              <a:t> European Union. EU Action Plan on </a:t>
            </a:r>
            <a:r>
              <a:rPr lang="nl-NL" sz="1100" dirty="0" err="1"/>
              <a:t>Childhood</a:t>
            </a:r>
            <a:r>
              <a:rPr lang="nl-NL" sz="1100" dirty="0"/>
              <a:t> </a:t>
            </a:r>
            <a:r>
              <a:rPr lang="nl-NL" sz="1100" dirty="0" err="1"/>
              <a:t>Obesity</a:t>
            </a:r>
            <a:r>
              <a:rPr lang="nl-NL" sz="1100" dirty="0"/>
              <a:t> 2014-2020. 2014.</a:t>
            </a:r>
          </a:p>
          <a:p>
            <a:pPr marL="228600" indent="-228600" algn="just">
              <a:buFont typeface="+mj-lt"/>
              <a:buAutoNum type="arabicPeriod" startAt="5"/>
            </a:pPr>
            <a:r>
              <a:rPr lang="en-US" sz="1100" dirty="0" err="1" smtClean="0"/>
              <a:t>Gluckman</a:t>
            </a:r>
            <a:r>
              <a:rPr lang="en-US" sz="1100" dirty="0" smtClean="0"/>
              <a:t> </a:t>
            </a:r>
            <a:r>
              <a:rPr lang="en-US" sz="1100" dirty="0"/>
              <a:t>PD, Hanson MA, Cooper C, Thornburg KL. Effect of in utero and early-life conditions on adult health and disease. The New England journal of medicine. 2008;359(1):61-73.</a:t>
            </a:r>
          </a:p>
          <a:p>
            <a:pPr marL="228600" indent="-228600" algn="just">
              <a:buFont typeface="+mj-lt"/>
              <a:buAutoNum type="arabicPeriod" startAt="5"/>
            </a:pPr>
            <a:r>
              <a:rPr lang="nl-NL" sz="1100" dirty="0" err="1"/>
              <a:t>Manios</a:t>
            </a:r>
            <a:r>
              <a:rPr lang="nl-NL" sz="1100" dirty="0"/>
              <a:t> Y, </a:t>
            </a:r>
            <a:r>
              <a:rPr lang="nl-NL" sz="1100" dirty="0" err="1"/>
              <a:t>Birbilis</a:t>
            </a:r>
            <a:r>
              <a:rPr lang="nl-NL" sz="1100" dirty="0"/>
              <a:t> M, </a:t>
            </a:r>
            <a:r>
              <a:rPr lang="nl-NL" sz="1100" dirty="0" err="1"/>
              <a:t>Moschonis</a:t>
            </a:r>
            <a:r>
              <a:rPr lang="nl-NL" sz="1100" dirty="0"/>
              <a:t> G, </a:t>
            </a:r>
            <a:r>
              <a:rPr lang="nl-NL" sz="1100" dirty="0" err="1"/>
              <a:t>Birbilis</a:t>
            </a:r>
            <a:r>
              <a:rPr lang="nl-NL" sz="1100" dirty="0"/>
              <a:t> G, </a:t>
            </a:r>
            <a:r>
              <a:rPr lang="nl-NL" sz="1100" dirty="0" err="1"/>
              <a:t>Mougios</a:t>
            </a:r>
            <a:r>
              <a:rPr lang="nl-NL" sz="1100" dirty="0"/>
              <a:t> V, </a:t>
            </a:r>
            <a:r>
              <a:rPr lang="nl-NL" sz="1100" dirty="0" err="1"/>
              <a:t>Lionis</a:t>
            </a:r>
            <a:r>
              <a:rPr lang="nl-NL" sz="1100" dirty="0"/>
              <a:t> C, et al. </a:t>
            </a:r>
            <a:r>
              <a:rPr lang="nl-NL" sz="1100" dirty="0" err="1"/>
              <a:t>Childhood</a:t>
            </a:r>
            <a:r>
              <a:rPr lang="nl-NL" sz="1100" dirty="0"/>
              <a:t> </a:t>
            </a:r>
            <a:r>
              <a:rPr lang="nl-NL" sz="1100" dirty="0" err="1"/>
              <a:t>Obesity</a:t>
            </a:r>
            <a:r>
              <a:rPr lang="nl-NL" sz="1100" dirty="0"/>
              <a:t> Risk Evaluation </a:t>
            </a:r>
            <a:r>
              <a:rPr lang="nl-NL" sz="1100" dirty="0" err="1"/>
              <a:t>based</a:t>
            </a:r>
            <a:r>
              <a:rPr lang="nl-NL" sz="1100" dirty="0"/>
              <a:t> on perinatal factors </a:t>
            </a:r>
            <a:r>
              <a:rPr lang="nl-NL" sz="1100" dirty="0" err="1"/>
              <a:t>and</a:t>
            </a:r>
            <a:r>
              <a:rPr lang="nl-NL" sz="1100" dirty="0"/>
              <a:t> family </a:t>
            </a:r>
            <a:r>
              <a:rPr lang="nl-NL" sz="1100" dirty="0" err="1"/>
              <a:t>sociodemographic</a:t>
            </a:r>
            <a:r>
              <a:rPr lang="nl-NL" sz="1100" dirty="0"/>
              <a:t> </a:t>
            </a:r>
            <a:r>
              <a:rPr lang="nl-NL" sz="1100" dirty="0" err="1"/>
              <a:t>characteristics</a:t>
            </a:r>
            <a:r>
              <a:rPr lang="nl-NL" sz="1100" dirty="0"/>
              <a:t>: CORE index. </a:t>
            </a:r>
            <a:r>
              <a:rPr lang="en-US" sz="1100" dirty="0" err="1"/>
              <a:t>Europ</a:t>
            </a:r>
            <a:endParaRPr lang="nl-NL" sz="1100" dirty="0"/>
          </a:p>
          <a:p>
            <a:pPr algn="just"/>
            <a:endParaRPr lang="en-US" sz="1100" dirty="0"/>
          </a:p>
        </p:txBody>
      </p:sp>
      <p:sp>
        <p:nvSpPr>
          <p:cNvPr id="35" name="Rechthoek 34"/>
          <p:cNvSpPr/>
          <p:nvPr/>
        </p:nvSpPr>
        <p:spPr>
          <a:xfrm>
            <a:off x="2462630" y="9044077"/>
            <a:ext cx="5009459" cy="1631215"/>
          </a:xfrm>
          <a:prstGeom prst="rect">
            <a:avLst/>
          </a:prstGeom>
          <a:solidFill>
            <a:srgbClr val="0099CB"/>
          </a:solidFill>
          <a:ln>
            <a:solidFill>
              <a:srgbClr val="0099CB"/>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r>
              <a:rPr lang="nl-NL" sz="1200" dirty="0">
                <a:solidFill>
                  <a:schemeClr val="bg1"/>
                </a:solidFill>
              </a:rPr>
              <a:t>Deze studie is onderdeel van de ABCD – Amsterdam Born Children and their Development – studie. Dit is een grootschalig en langlopend onderzoek naar de gezondheid van kinderen. Onderzocht wordt in welke mate de gezondheid van de kinderen, bij de geboorte en op latere leeftijd, wordt beïnvloed door vroege factoren en omstandigheden. Dat wil zeggen: factoren en omstandigheden in de baarmoeder en in de eerste levensjaren. Speciale aandacht gaat daarbij uit naar verschillen in gezondheid tussen kinderen met een verschillende etnische en sociale afkomst.</a:t>
            </a:r>
          </a:p>
        </p:txBody>
      </p:sp>
      <p:sp>
        <p:nvSpPr>
          <p:cNvPr id="18" name="Rechthoek 17"/>
          <p:cNvSpPr/>
          <p:nvPr/>
        </p:nvSpPr>
        <p:spPr>
          <a:xfrm>
            <a:off x="186840" y="6515665"/>
            <a:ext cx="3456384" cy="2431435"/>
          </a:xfrm>
          <a:prstGeom prst="rect">
            <a:avLst/>
          </a:prstGeom>
        </p:spPr>
        <p:txBody>
          <a:bodyPr wrap="square">
            <a:spAutoFit/>
          </a:bodyPr>
          <a:lstStyle/>
          <a:p>
            <a:pPr algn="just"/>
            <a:r>
              <a:rPr lang="en-US" sz="1100" b="1" dirty="0" err="1"/>
              <a:t>Referenties</a:t>
            </a:r>
            <a:r>
              <a:rPr lang="en-US" sz="1100" b="1" dirty="0" smtClean="0"/>
              <a:t>:</a:t>
            </a:r>
            <a:endParaRPr lang="nl-NL" sz="1100" dirty="0"/>
          </a:p>
          <a:p>
            <a:pPr marL="228600" indent="-228600">
              <a:buFont typeface="+mj-lt"/>
              <a:buAutoNum type="arabicPeriod"/>
            </a:pPr>
            <a:r>
              <a:rPr lang="nl-NL" sz="1100" dirty="0"/>
              <a:t>Volksgezondheidenzorg.info. 2018.</a:t>
            </a:r>
          </a:p>
          <a:p>
            <a:pPr marL="228600" indent="-228600">
              <a:buFont typeface="+mj-lt"/>
              <a:buAutoNum type="arabicPeriod"/>
            </a:pPr>
            <a:r>
              <a:rPr lang="nl-NL" sz="1100" dirty="0"/>
              <a:t>Wright CM, Parker L, </a:t>
            </a:r>
            <a:r>
              <a:rPr lang="nl-NL" sz="1100" dirty="0" err="1"/>
              <a:t>Lamont</a:t>
            </a:r>
            <a:r>
              <a:rPr lang="nl-NL" sz="1100" dirty="0"/>
              <a:t> D, </a:t>
            </a:r>
            <a:r>
              <a:rPr lang="nl-NL" sz="1100" dirty="0" err="1"/>
              <a:t>Craft</a:t>
            </a:r>
            <a:r>
              <a:rPr lang="nl-NL" sz="1100" dirty="0"/>
              <a:t> AW. </a:t>
            </a:r>
            <a:r>
              <a:rPr lang="nl-NL" sz="1100" dirty="0" err="1"/>
              <a:t>Implications</a:t>
            </a:r>
            <a:r>
              <a:rPr lang="nl-NL" sz="1100" dirty="0"/>
              <a:t> of </a:t>
            </a:r>
            <a:r>
              <a:rPr lang="nl-NL" sz="1100" dirty="0" err="1"/>
              <a:t>childhood</a:t>
            </a:r>
            <a:r>
              <a:rPr lang="nl-NL" sz="1100" dirty="0"/>
              <a:t> </a:t>
            </a:r>
            <a:r>
              <a:rPr lang="nl-NL" sz="1100" dirty="0" err="1"/>
              <a:t>obesity</a:t>
            </a:r>
            <a:r>
              <a:rPr lang="nl-NL" sz="1100" dirty="0"/>
              <a:t> </a:t>
            </a:r>
            <a:r>
              <a:rPr lang="nl-NL" sz="1100" dirty="0" err="1"/>
              <a:t>for</a:t>
            </a:r>
            <a:r>
              <a:rPr lang="nl-NL" sz="1100" dirty="0"/>
              <a:t> adult health: </a:t>
            </a:r>
            <a:r>
              <a:rPr lang="nl-NL" sz="1100" dirty="0" err="1"/>
              <a:t>findings</a:t>
            </a:r>
            <a:r>
              <a:rPr lang="nl-NL" sz="1100" dirty="0"/>
              <a:t> </a:t>
            </a:r>
            <a:r>
              <a:rPr lang="nl-NL" sz="1100" dirty="0" err="1"/>
              <a:t>from</a:t>
            </a:r>
            <a:r>
              <a:rPr lang="nl-NL" sz="1100" dirty="0"/>
              <a:t> </a:t>
            </a:r>
            <a:r>
              <a:rPr lang="nl-NL" sz="1100" dirty="0" err="1"/>
              <a:t>thousand</a:t>
            </a:r>
            <a:r>
              <a:rPr lang="nl-NL" sz="1100" dirty="0"/>
              <a:t> families cohort </a:t>
            </a:r>
            <a:r>
              <a:rPr lang="nl-NL" sz="1100" dirty="0" err="1"/>
              <a:t>study</a:t>
            </a:r>
            <a:r>
              <a:rPr lang="nl-NL" sz="1100" dirty="0"/>
              <a:t>. BMJ. 2001;323(7324):1280-4..</a:t>
            </a:r>
          </a:p>
          <a:p>
            <a:pPr marL="228600" indent="-228600">
              <a:buFont typeface="+mj-lt"/>
              <a:buAutoNum type="arabicPeriod"/>
            </a:pPr>
            <a:r>
              <a:rPr lang="nl-NL" sz="1100" dirty="0"/>
              <a:t>Dixon JB. The effect of </a:t>
            </a:r>
            <a:r>
              <a:rPr lang="nl-NL" sz="1100" dirty="0" err="1"/>
              <a:t>obesity</a:t>
            </a:r>
            <a:r>
              <a:rPr lang="nl-NL" sz="1100" dirty="0"/>
              <a:t> on health </a:t>
            </a:r>
            <a:r>
              <a:rPr lang="nl-NL" sz="1100" dirty="0" err="1"/>
              <a:t>outcomes</a:t>
            </a:r>
            <a:r>
              <a:rPr lang="nl-NL" sz="1100" dirty="0"/>
              <a:t>. </a:t>
            </a:r>
            <a:r>
              <a:rPr lang="nl-NL" sz="1100" dirty="0" err="1"/>
              <a:t>Molecular</a:t>
            </a:r>
            <a:r>
              <a:rPr lang="nl-NL" sz="1100" dirty="0"/>
              <a:t> </a:t>
            </a:r>
            <a:r>
              <a:rPr lang="nl-NL" sz="1100" dirty="0" err="1"/>
              <a:t>and</a:t>
            </a:r>
            <a:r>
              <a:rPr lang="nl-NL" sz="1100" dirty="0"/>
              <a:t> </a:t>
            </a:r>
            <a:r>
              <a:rPr lang="nl-NL" sz="1100" dirty="0" err="1"/>
              <a:t>cellular</a:t>
            </a:r>
            <a:r>
              <a:rPr lang="nl-NL" sz="1100" dirty="0"/>
              <a:t> </a:t>
            </a:r>
            <a:r>
              <a:rPr lang="nl-NL" sz="1100" dirty="0" err="1"/>
              <a:t>endocrinology</a:t>
            </a:r>
            <a:r>
              <a:rPr lang="nl-NL" sz="1100" dirty="0"/>
              <a:t>. 2010;316(2):104-8.</a:t>
            </a:r>
          </a:p>
          <a:p>
            <a:pPr marL="228600" indent="-228600">
              <a:buFont typeface="+mj-lt"/>
              <a:buAutoNum type="arabicPeriod"/>
            </a:pPr>
            <a:r>
              <a:rPr lang="en-US" sz="1100" dirty="0"/>
              <a:t>World Health Organization. Population-Bases Approaches to Childhood Obesity Prevention. . World Health Organization, Geneva, Switzerland. 2012.</a:t>
            </a:r>
          </a:p>
          <a:p>
            <a:pPr marL="228600" indent="-228600">
              <a:buFont typeface="+mj-lt"/>
              <a:buAutoNum type="arabicPeriod"/>
            </a:pPr>
            <a:endParaRPr lang="nl-NL" sz="1000" dirty="0"/>
          </a:p>
          <a:p>
            <a:pPr marL="228600" indent="-228600">
              <a:buFont typeface="+mj-lt"/>
              <a:buAutoNum type="arabicPeriod"/>
            </a:pPr>
            <a:endParaRPr lang="nl-NL" sz="1000" dirty="0"/>
          </a:p>
        </p:txBody>
      </p:sp>
      <p:grpSp>
        <p:nvGrpSpPr>
          <p:cNvPr id="23" name="Groep 22"/>
          <p:cNvGrpSpPr/>
          <p:nvPr/>
        </p:nvGrpSpPr>
        <p:grpSpPr>
          <a:xfrm>
            <a:off x="5040559" y="125022"/>
            <a:ext cx="2916536" cy="601621"/>
            <a:chOff x="5040559" y="125022"/>
            <a:chExt cx="2916536" cy="564720"/>
          </a:xfrm>
        </p:grpSpPr>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1204" y="125022"/>
              <a:ext cx="1944418" cy="370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kstvak 21"/>
            <p:cNvSpPr txBox="1"/>
            <p:nvPr/>
          </p:nvSpPr>
          <p:spPr>
            <a:xfrm>
              <a:off x="5040559" y="495811"/>
              <a:ext cx="2916536" cy="193931"/>
            </a:xfrm>
            <a:prstGeom prst="rect">
              <a:avLst/>
            </a:prstGeom>
            <a:noFill/>
          </p:spPr>
          <p:txBody>
            <a:bodyPr wrap="square" rtlCol="0">
              <a:spAutoFit/>
            </a:bodyPr>
            <a:lstStyle/>
            <a:p>
              <a:r>
                <a:rPr lang="nl-NL" sz="900" b="1" dirty="0">
                  <a:solidFill>
                    <a:srgbClr val="00B0F0"/>
                  </a:solidFill>
                </a:rPr>
                <a:t>A</a:t>
              </a:r>
              <a:r>
                <a:rPr lang="nl-NL" sz="900" b="1" dirty="0"/>
                <a:t>msterdam </a:t>
              </a:r>
              <a:r>
                <a:rPr lang="nl-NL" sz="900" b="1" dirty="0">
                  <a:solidFill>
                    <a:srgbClr val="FF0000"/>
                  </a:solidFill>
                </a:rPr>
                <a:t>B</a:t>
              </a:r>
              <a:r>
                <a:rPr lang="nl-NL" sz="900" b="1" dirty="0"/>
                <a:t>orn </a:t>
              </a:r>
              <a:r>
                <a:rPr lang="nl-NL" sz="900" b="1" dirty="0">
                  <a:solidFill>
                    <a:srgbClr val="FFFF00"/>
                  </a:solidFill>
                </a:rPr>
                <a:t>C</a:t>
              </a:r>
              <a:r>
                <a:rPr lang="nl-NL" sz="900" b="1" dirty="0"/>
                <a:t>hildren and their </a:t>
              </a:r>
              <a:r>
                <a:rPr lang="nl-NL" sz="900" b="1" dirty="0">
                  <a:solidFill>
                    <a:srgbClr val="00B050"/>
                  </a:solidFill>
                </a:rPr>
                <a:t>D</a:t>
              </a:r>
              <a:r>
                <a:rPr lang="nl-NL" sz="900" b="1" dirty="0"/>
                <a:t>evelopment</a:t>
              </a:r>
            </a:p>
          </p:txBody>
        </p:sp>
      </p:grpSp>
      <p:sp>
        <p:nvSpPr>
          <p:cNvPr id="29" name="Tekstvak 28">
            <a:extLst>
              <a:ext uri="{FF2B5EF4-FFF2-40B4-BE49-F238E27FC236}">
                <a16:creationId xmlns:a16="http://schemas.microsoft.com/office/drawing/2014/main" id="{A7025DB1-09DE-4276-A877-D10CF057FE0C}"/>
              </a:ext>
            </a:extLst>
          </p:cNvPr>
          <p:cNvSpPr txBox="1"/>
          <p:nvPr/>
        </p:nvSpPr>
        <p:spPr>
          <a:xfrm>
            <a:off x="3931587" y="976527"/>
            <a:ext cx="3354035" cy="1400383"/>
          </a:xfrm>
          <a:prstGeom prst="roundRect">
            <a:avLst>
              <a:gd name="adj" fmla="val 0"/>
            </a:avLst>
          </a:prstGeom>
          <a:solidFill>
            <a:srgbClr val="0099CB"/>
          </a:solidFill>
          <a:ln>
            <a:solidFill>
              <a:srgbClr val="0099CB"/>
            </a:solidFill>
          </a:ln>
        </p:spPr>
        <p:style>
          <a:lnRef idx="2">
            <a:schemeClr val="accent1"/>
          </a:lnRef>
          <a:fillRef idx="1">
            <a:schemeClr val="lt1"/>
          </a:fillRef>
          <a:effectRef idx="0">
            <a:schemeClr val="accent1"/>
          </a:effectRef>
          <a:fontRef idx="minor">
            <a:schemeClr val="dk1"/>
          </a:fontRef>
        </p:style>
        <p:txBody>
          <a:bodyPr wrap="square" lIns="72000" rIns="108000" rtlCol="0">
            <a:spAutoFit/>
          </a:bodyPr>
          <a:lstStyle/>
          <a:p>
            <a:pPr algn="just">
              <a:spcAft>
                <a:spcPts val="600"/>
              </a:spcAft>
            </a:pPr>
            <a:r>
              <a:rPr lang="nl-NL" sz="1500" b="1" dirty="0">
                <a:solidFill>
                  <a:schemeClr val="bg1"/>
                </a:solidFill>
              </a:rPr>
              <a:t>Resultaten</a:t>
            </a:r>
          </a:p>
          <a:p>
            <a:pPr marL="171450" lvl="0" indent="-171450" algn="just">
              <a:spcAft>
                <a:spcPts val="600"/>
              </a:spcAft>
              <a:buFont typeface="Wingdings" panose="05000000000000000000" pitchFamily="2" charset="2"/>
              <a:buChar char="v"/>
            </a:pPr>
            <a:r>
              <a:rPr lang="nl-NL" altLang="nl-NL" sz="1200" dirty="0" smtClean="0">
                <a:solidFill>
                  <a:schemeClr val="bg1"/>
                </a:solidFill>
                <a:ea typeface="Calibri" panose="020F0502020204030204" pitchFamily="34" charset="0"/>
                <a:cs typeface="Times New Roman" panose="02020603050405020304" pitchFamily="18" charset="0"/>
              </a:rPr>
              <a:t>Het predictiemodel bevat 12 </a:t>
            </a:r>
            <a:r>
              <a:rPr lang="nl-NL" altLang="nl-NL" sz="1200" dirty="0" err="1" smtClean="0">
                <a:solidFill>
                  <a:schemeClr val="bg1"/>
                </a:solidFill>
                <a:ea typeface="Calibri" panose="020F0502020204030204" pitchFamily="34" charset="0"/>
                <a:cs typeface="Times New Roman" panose="02020603050405020304" pitchFamily="18" charset="0"/>
              </a:rPr>
              <a:t>predictoren</a:t>
            </a:r>
            <a:r>
              <a:rPr lang="nl-NL" altLang="nl-NL" sz="1200" dirty="0" smtClean="0">
                <a:solidFill>
                  <a:schemeClr val="bg1"/>
                </a:solidFill>
                <a:ea typeface="Calibri" panose="020F0502020204030204" pitchFamily="34" charset="0"/>
                <a:cs typeface="Times New Roman" panose="02020603050405020304" pitchFamily="18" charset="0"/>
              </a:rPr>
              <a:t> die relatief makkelijk nagevraagd kunnen worden binnen de jeugdgezondheidszorg. </a:t>
            </a:r>
          </a:p>
          <a:p>
            <a:pPr marL="171450" lvl="0" indent="-171450" algn="just">
              <a:spcAft>
                <a:spcPts val="600"/>
              </a:spcAft>
              <a:buFont typeface="Wingdings" panose="05000000000000000000" pitchFamily="2" charset="2"/>
              <a:buChar char="v"/>
            </a:pPr>
            <a:r>
              <a:rPr lang="nl-NL" altLang="nl-NL" sz="1200" dirty="0" smtClean="0">
                <a:solidFill>
                  <a:schemeClr val="bg1"/>
                </a:solidFill>
                <a:ea typeface="Calibri" panose="020F0502020204030204" pitchFamily="34" charset="0"/>
                <a:cs typeface="Times New Roman" panose="02020603050405020304" pitchFamily="18" charset="0"/>
              </a:rPr>
              <a:t>De specificiteit van het model was 68% en de sensitiviteit 70%</a:t>
            </a:r>
            <a:endParaRPr lang="nl-NL" altLang="nl-NL" sz="1200" dirty="0">
              <a:solidFill>
                <a:schemeClr val="bg1"/>
              </a:solidFill>
              <a:ea typeface="Calibri" panose="020F0502020204030204" pitchFamily="34" charset="0"/>
              <a:cs typeface="Times New Roman" panose="02020603050405020304" pitchFamily="18" charset="0"/>
            </a:endParaRPr>
          </a:p>
        </p:txBody>
      </p:sp>
      <p:sp>
        <p:nvSpPr>
          <p:cNvPr id="31" name="Tekstvak 30">
            <a:extLst>
              <a:ext uri="{FF2B5EF4-FFF2-40B4-BE49-F238E27FC236}">
                <a16:creationId xmlns:a16="http://schemas.microsoft.com/office/drawing/2014/main" id="{750ED6A1-EB35-496A-B6EA-5577E5E022A7}"/>
              </a:ext>
            </a:extLst>
          </p:cNvPr>
          <p:cNvSpPr txBox="1"/>
          <p:nvPr/>
        </p:nvSpPr>
        <p:spPr>
          <a:xfrm>
            <a:off x="3900916" y="2841277"/>
            <a:ext cx="3415376" cy="3558421"/>
          </a:xfrm>
          <a:prstGeom prst="roundRect">
            <a:avLst/>
          </a:prstGeom>
          <a:noFill/>
          <a:ln>
            <a:solidFill>
              <a:srgbClr val="0099CB"/>
            </a:solidFill>
          </a:ln>
        </p:spPr>
        <p:style>
          <a:lnRef idx="2">
            <a:schemeClr val="accent1"/>
          </a:lnRef>
          <a:fillRef idx="1">
            <a:schemeClr val="lt1"/>
          </a:fillRef>
          <a:effectRef idx="0">
            <a:schemeClr val="accent1"/>
          </a:effectRef>
          <a:fontRef idx="minor">
            <a:schemeClr val="dk1"/>
          </a:fontRef>
        </p:style>
        <p:txBody>
          <a:bodyPr wrap="square" lIns="46800" rIns="46800" rtlCol="0">
            <a:spAutoFit/>
          </a:bodyPr>
          <a:lstStyle/>
          <a:p>
            <a:pPr algn="just">
              <a:spcAft>
                <a:spcPts val="600"/>
              </a:spcAft>
            </a:pPr>
            <a:r>
              <a:rPr lang="nl-NL" sz="1500" b="1" dirty="0">
                <a:solidFill>
                  <a:srgbClr val="0099CB"/>
                </a:solidFill>
              </a:rPr>
              <a:t>Conclusie en implicaties</a:t>
            </a:r>
          </a:p>
          <a:p>
            <a:pPr marL="171450" lvl="0" indent="-171450" algn="just">
              <a:spcAft>
                <a:spcPts val="600"/>
              </a:spcAft>
              <a:buClr>
                <a:srgbClr val="0099CB"/>
              </a:buClr>
              <a:buFont typeface="Wingdings" panose="05000000000000000000" pitchFamily="2" charset="2"/>
              <a:buChar char="v"/>
            </a:pPr>
            <a:r>
              <a:rPr lang="nl-NL" sz="1200" dirty="0">
                <a:solidFill>
                  <a:schemeClr val="tx1"/>
                </a:solidFill>
                <a:ea typeface="Calibri" panose="020F0502020204030204" pitchFamily="34" charset="0"/>
                <a:cs typeface="Times New Roman" panose="02020603050405020304" pitchFamily="18" charset="0"/>
              </a:rPr>
              <a:t>Met een beperkte set aan gegevens die beschikbaar is tijdens het eerste levensjaar is het mogelijk om overgewicht op 10-12 jarige leeftijd te </a:t>
            </a:r>
            <a:r>
              <a:rPr lang="nl-NL" sz="1200" dirty="0" smtClean="0">
                <a:solidFill>
                  <a:schemeClr val="tx1"/>
                </a:solidFill>
                <a:ea typeface="Calibri" panose="020F0502020204030204" pitchFamily="34" charset="0"/>
                <a:cs typeface="Times New Roman" panose="02020603050405020304" pitchFamily="18" charset="0"/>
              </a:rPr>
              <a:t>voorspellen. </a:t>
            </a:r>
            <a:endParaRPr lang="nl-NL" sz="1200" dirty="0">
              <a:solidFill>
                <a:schemeClr val="tx1"/>
              </a:solidFill>
              <a:ea typeface="Calibri" panose="020F0502020204030204" pitchFamily="34" charset="0"/>
              <a:cs typeface="Times New Roman" panose="02020603050405020304" pitchFamily="18" charset="0"/>
            </a:endParaRPr>
          </a:p>
          <a:p>
            <a:pPr marL="171450" lvl="0" indent="-171450" algn="just">
              <a:spcAft>
                <a:spcPts val="600"/>
              </a:spcAft>
              <a:buClr>
                <a:srgbClr val="0099CB"/>
              </a:buClr>
              <a:buFont typeface="Wingdings" panose="05000000000000000000" pitchFamily="2" charset="2"/>
              <a:buChar char="v"/>
            </a:pPr>
            <a:r>
              <a:rPr lang="nl-NL" sz="1200" dirty="0">
                <a:solidFill>
                  <a:schemeClr val="tx1"/>
                </a:solidFill>
                <a:ea typeface="Calibri" panose="020F0502020204030204" pitchFamily="34" charset="0"/>
                <a:cs typeface="Times New Roman" panose="02020603050405020304" pitchFamily="18" charset="0"/>
              </a:rPr>
              <a:t>Het model dient gevalideerd te worden met een externe dataset voordat het in de praktijk gebruikt kan worden. </a:t>
            </a:r>
          </a:p>
          <a:p>
            <a:pPr marL="171450" lvl="0" indent="-171450" algn="just">
              <a:spcAft>
                <a:spcPts val="600"/>
              </a:spcAft>
              <a:buClr>
                <a:srgbClr val="0099CB"/>
              </a:buClr>
              <a:buFont typeface="Wingdings" panose="05000000000000000000" pitchFamily="2" charset="2"/>
              <a:buChar char="v"/>
            </a:pPr>
            <a:r>
              <a:rPr lang="nl-NL" sz="1200" dirty="0">
                <a:solidFill>
                  <a:schemeClr val="tx1"/>
                </a:solidFill>
                <a:ea typeface="Calibri" panose="020F0502020204030204" pitchFamily="34" charset="0"/>
                <a:cs typeface="Times New Roman" panose="02020603050405020304" pitchFamily="18" charset="0"/>
              </a:rPr>
              <a:t>Na validatie kan </a:t>
            </a:r>
            <a:r>
              <a:rPr lang="nl-NL" sz="1200" dirty="0" smtClean="0">
                <a:solidFill>
                  <a:schemeClr val="tx1"/>
                </a:solidFill>
                <a:ea typeface="Calibri" panose="020F0502020204030204" pitchFamily="34" charset="0"/>
                <a:cs typeface="Times New Roman" panose="02020603050405020304" pitchFamily="18" charset="0"/>
              </a:rPr>
              <a:t>een </a:t>
            </a:r>
            <a:r>
              <a:rPr lang="nl-NL" sz="1200" dirty="0">
                <a:solidFill>
                  <a:schemeClr val="tx1"/>
                </a:solidFill>
                <a:ea typeface="Calibri" panose="020F0502020204030204" pitchFamily="34" charset="0"/>
                <a:cs typeface="Times New Roman" panose="02020603050405020304" pitchFamily="18" charset="0"/>
              </a:rPr>
              <a:t>risicoscore gebruikt worden om hoog-risico </a:t>
            </a:r>
            <a:r>
              <a:rPr lang="nl-NL" sz="1200" dirty="0" smtClean="0">
                <a:solidFill>
                  <a:schemeClr val="tx1"/>
                </a:solidFill>
                <a:ea typeface="Calibri" panose="020F0502020204030204" pitchFamily="34" charset="0"/>
                <a:cs typeface="Times New Roman" panose="02020603050405020304" pitchFamily="18" charset="0"/>
              </a:rPr>
              <a:t>kinderen </a:t>
            </a:r>
            <a:r>
              <a:rPr lang="nl-NL" sz="1200" dirty="0">
                <a:solidFill>
                  <a:schemeClr val="tx1"/>
                </a:solidFill>
                <a:ea typeface="Calibri" panose="020F0502020204030204" pitchFamily="34" charset="0"/>
                <a:cs typeface="Times New Roman" panose="02020603050405020304" pitchFamily="18" charset="0"/>
              </a:rPr>
              <a:t>te identificeren en te monitoren.</a:t>
            </a:r>
          </a:p>
          <a:p>
            <a:pPr marL="171450" lvl="0" indent="-171450" algn="just">
              <a:spcAft>
                <a:spcPts val="600"/>
              </a:spcAft>
              <a:buClr>
                <a:srgbClr val="0099CB"/>
              </a:buClr>
              <a:buFont typeface="Wingdings" panose="05000000000000000000" pitchFamily="2" charset="2"/>
              <a:buChar char="v"/>
            </a:pPr>
            <a:r>
              <a:rPr lang="nl-NL" sz="1200" dirty="0">
                <a:solidFill>
                  <a:schemeClr val="tx1"/>
                </a:solidFill>
                <a:ea typeface="Calibri" panose="020F0502020204030204" pitchFamily="34" charset="0"/>
                <a:cs typeface="Times New Roman" panose="02020603050405020304" pitchFamily="18" charset="0"/>
              </a:rPr>
              <a:t>De risicoscore kan gebruikt worden voor communicatie naar ouders over het risico op overgewicht van hun kind ter ondersteuning van voorlichting over leefstijl. </a:t>
            </a:r>
          </a:p>
        </p:txBody>
      </p:sp>
      <p:sp>
        <p:nvSpPr>
          <p:cNvPr id="24" name="Tekstvak 23">
            <a:extLst>
              <a:ext uri="{FF2B5EF4-FFF2-40B4-BE49-F238E27FC236}">
                <a16:creationId xmlns:a16="http://schemas.microsoft.com/office/drawing/2014/main" id="{2BBA3428-4263-46DB-A5D9-48D317DE93B9}"/>
              </a:ext>
            </a:extLst>
          </p:cNvPr>
          <p:cNvSpPr txBox="1"/>
          <p:nvPr/>
        </p:nvSpPr>
        <p:spPr>
          <a:xfrm>
            <a:off x="173520" y="1150491"/>
            <a:ext cx="3899375" cy="307777"/>
          </a:xfrm>
          <a:prstGeom prst="rect">
            <a:avLst/>
          </a:prstGeom>
          <a:noFill/>
        </p:spPr>
        <p:txBody>
          <a:bodyPr wrap="square" rtlCol="0">
            <a:spAutoFit/>
          </a:bodyPr>
          <a:lstStyle/>
          <a:p>
            <a:r>
              <a:rPr lang="nl-NL" sz="1400" b="1" dirty="0" smtClean="0">
                <a:solidFill>
                  <a:srgbClr val="0099CB"/>
                </a:solidFill>
              </a:rPr>
              <a:t>Meer voorspellend</a:t>
            </a:r>
            <a:endParaRPr lang="nl-NL" sz="1400" b="1" dirty="0">
              <a:solidFill>
                <a:srgbClr val="0099CB"/>
              </a:solidFill>
            </a:endParaRPr>
          </a:p>
        </p:txBody>
      </p:sp>
      <p:sp>
        <p:nvSpPr>
          <p:cNvPr id="7" name="Tekstvak 6">
            <a:extLst>
              <a:ext uri="{FF2B5EF4-FFF2-40B4-BE49-F238E27FC236}">
                <a16:creationId xmlns:a16="http://schemas.microsoft.com/office/drawing/2014/main" id="{9740DEFC-9DCE-4352-AF46-007E000A1D97}"/>
              </a:ext>
            </a:extLst>
          </p:cNvPr>
          <p:cNvSpPr txBox="1"/>
          <p:nvPr/>
        </p:nvSpPr>
        <p:spPr>
          <a:xfrm>
            <a:off x="1185956" y="1413455"/>
            <a:ext cx="2995535" cy="2492990"/>
          </a:xfrm>
          <a:prstGeom prst="rect">
            <a:avLst/>
          </a:prstGeom>
          <a:noFill/>
        </p:spPr>
        <p:txBody>
          <a:bodyPr wrap="square" rtlCol="0">
            <a:spAutoFit/>
          </a:bodyPr>
          <a:lstStyle/>
          <a:p>
            <a:pPr marL="342900" indent="-342900">
              <a:buFont typeface="Wingdings" panose="05000000000000000000" pitchFamily="2" charset="2"/>
              <a:buChar char="v"/>
            </a:pPr>
            <a:r>
              <a:rPr lang="nl-NL" sz="1200" dirty="0"/>
              <a:t>Diabetes van de moeder</a:t>
            </a:r>
          </a:p>
          <a:p>
            <a:pPr marL="342900" indent="-342900">
              <a:buFont typeface="Wingdings" panose="05000000000000000000" pitchFamily="2" charset="2"/>
              <a:buChar char="v"/>
            </a:pPr>
            <a:r>
              <a:rPr lang="nl-NL" sz="1200" dirty="0"/>
              <a:t>BMI moeder</a:t>
            </a:r>
          </a:p>
          <a:p>
            <a:pPr marL="342900" indent="-342900">
              <a:buFont typeface="Wingdings" panose="05000000000000000000" pitchFamily="2" charset="2"/>
              <a:buChar char="v"/>
            </a:pPr>
            <a:r>
              <a:rPr lang="nl-NL" sz="1200" dirty="0"/>
              <a:t>BMI vader</a:t>
            </a:r>
          </a:p>
          <a:p>
            <a:pPr marL="342900" indent="-342900">
              <a:buFont typeface="Wingdings" panose="05000000000000000000" pitchFamily="2" charset="2"/>
              <a:buChar char="v"/>
            </a:pPr>
            <a:r>
              <a:rPr lang="nl-NL" sz="1200" dirty="0" smtClean="0"/>
              <a:t>leeftijd </a:t>
            </a:r>
            <a:r>
              <a:rPr lang="nl-NL" sz="1200" dirty="0"/>
              <a:t>van de moeder</a:t>
            </a:r>
          </a:p>
          <a:p>
            <a:pPr marL="342900" indent="-342900">
              <a:buFont typeface="Wingdings" panose="05000000000000000000" pitchFamily="2" charset="2"/>
              <a:buChar char="v"/>
            </a:pPr>
            <a:r>
              <a:rPr lang="nl-NL" sz="1200" dirty="0"/>
              <a:t>Roken in huis bij het kind</a:t>
            </a:r>
          </a:p>
          <a:p>
            <a:pPr marL="342900" indent="-342900">
              <a:buFont typeface="Wingdings" panose="05000000000000000000" pitchFamily="2" charset="2"/>
              <a:buChar char="v"/>
            </a:pPr>
            <a:r>
              <a:rPr lang="nl-NL" sz="1200" dirty="0" smtClean="0"/>
              <a:t>Geboortegewicht</a:t>
            </a:r>
            <a:endParaRPr lang="nl-NL" sz="1200" dirty="0"/>
          </a:p>
          <a:p>
            <a:pPr marL="342900" indent="-342900">
              <a:buFont typeface="Wingdings" panose="05000000000000000000" pitchFamily="2" charset="2"/>
              <a:buChar char="v"/>
            </a:pPr>
            <a:r>
              <a:rPr lang="nl-NL" sz="1200" dirty="0" smtClean="0"/>
              <a:t>Etniciteit </a:t>
            </a:r>
            <a:r>
              <a:rPr lang="nl-NL" sz="1200" dirty="0"/>
              <a:t>moeder</a:t>
            </a:r>
          </a:p>
          <a:p>
            <a:pPr marL="342900" indent="-342900">
              <a:buFont typeface="Wingdings" panose="05000000000000000000" pitchFamily="2" charset="2"/>
              <a:buChar char="v"/>
            </a:pPr>
            <a:r>
              <a:rPr lang="nl-NL" sz="1200" dirty="0"/>
              <a:t>Roken tijdens de zwangerschap</a:t>
            </a:r>
          </a:p>
          <a:p>
            <a:pPr marL="342900" indent="-342900">
              <a:buFont typeface="Wingdings" panose="05000000000000000000" pitchFamily="2" charset="2"/>
              <a:buChar char="v"/>
            </a:pPr>
            <a:r>
              <a:rPr lang="nl-NL" sz="1200" dirty="0" smtClean="0"/>
              <a:t>geslacht</a:t>
            </a:r>
            <a:endParaRPr lang="nl-NL" sz="1200" dirty="0"/>
          </a:p>
          <a:p>
            <a:pPr marL="342900" indent="-342900">
              <a:buFont typeface="Wingdings" panose="05000000000000000000" pitchFamily="2" charset="2"/>
              <a:buChar char="v"/>
            </a:pPr>
            <a:r>
              <a:rPr lang="nl-NL" sz="1200" dirty="0"/>
              <a:t>O</a:t>
            </a:r>
            <a:r>
              <a:rPr lang="nl-NL" sz="1200" dirty="0" smtClean="0"/>
              <a:t>pleidingsniveau </a:t>
            </a:r>
            <a:r>
              <a:rPr lang="nl-NL" sz="1200" dirty="0"/>
              <a:t>van de Moeder</a:t>
            </a:r>
          </a:p>
          <a:p>
            <a:pPr marL="342900" indent="-342900">
              <a:buFont typeface="Wingdings" panose="05000000000000000000" pitchFamily="2" charset="2"/>
              <a:buChar char="v"/>
            </a:pPr>
            <a:r>
              <a:rPr lang="nl-NL" sz="1200" dirty="0" smtClean="0"/>
              <a:t>crèche in eerste levensjaarkind</a:t>
            </a:r>
            <a:endParaRPr lang="nl-NL" sz="1200" dirty="0"/>
          </a:p>
          <a:p>
            <a:pPr marL="342900" indent="-342900">
              <a:buFont typeface="Wingdings" panose="05000000000000000000" pitchFamily="2" charset="2"/>
              <a:buChar char="v"/>
            </a:pPr>
            <a:r>
              <a:rPr lang="nl-NL" sz="1200" dirty="0" smtClean="0"/>
              <a:t>Toename in gewicht-voor-lengte </a:t>
            </a:r>
          </a:p>
          <a:p>
            <a:r>
              <a:rPr lang="nl-NL" sz="1200" dirty="0"/>
              <a:t> </a:t>
            </a:r>
            <a:r>
              <a:rPr lang="nl-NL" sz="1200" dirty="0" smtClean="0"/>
              <a:t>         in </a:t>
            </a:r>
            <a:r>
              <a:rPr lang="nl-NL" sz="1200" dirty="0"/>
              <a:t>de eerste 6 maanden</a:t>
            </a:r>
          </a:p>
        </p:txBody>
      </p:sp>
      <p:sp>
        <p:nvSpPr>
          <p:cNvPr id="9" name="Tekstvak 8">
            <a:extLst>
              <a:ext uri="{FF2B5EF4-FFF2-40B4-BE49-F238E27FC236}">
                <a16:creationId xmlns:a16="http://schemas.microsoft.com/office/drawing/2014/main" id="{D91D988F-B9C2-4BB1-B137-25CA78F98066}"/>
              </a:ext>
            </a:extLst>
          </p:cNvPr>
          <p:cNvSpPr txBox="1"/>
          <p:nvPr/>
        </p:nvSpPr>
        <p:spPr>
          <a:xfrm>
            <a:off x="252239" y="4500813"/>
            <a:ext cx="3390986" cy="1415772"/>
          </a:xfrm>
          <a:prstGeom prst="rect">
            <a:avLst/>
          </a:prstGeom>
          <a:solidFill>
            <a:srgbClr val="0099CB"/>
          </a:solidFill>
        </p:spPr>
        <p:txBody>
          <a:bodyPr wrap="square" rtlCol="0">
            <a:spAutoFit/>
          </a:bodyPr>
          <a:lstStyle/>
          <a:p>
            <a:r>
              <a:rPr lang="nl-NL" sz="1400" b="1" dirty="0" smtClean="0">
                <a:solidFill>
                  <a:schemeClr val="bg1"/>
                </a:solidFill>
              </a:rPr>
              <a:t>Niet </a:t>
            </a:r>
            <a:r>
              <a:rPr lang="nl-NL" sz="1400" b="1" dirty="0" smtClean="0">
                <a:solidFill>
                  <a:schemeClr val="bg1"/>
                </a:solidFill>
              </a:rPr>
              <a:t>voorspellend:</a:t>
            </a:r>
            <a:endParaRPr lang="nl-NL" sz="1400" b="1" dirty="0" smtClean="0">
              <a:solidFill>
                <a:schemeClr val="bg1"/>
              </a:solidFill>
            </a:endParaRPr>
          </a:p>
          <a:p>
            <a:pPr marL="342900" indent="-342900">
              <a:buFont typeface="Wingdings" panose="05000000000000000000" pitchFamily="2" charset="2"/>
              <a:buChar char="v"/>
            </a:pPr>
            <a:r>
              <a:rPr lang="nl-NL" sz="1200" dirty="0" smtClean="0">
                <a:solidFill>
                  <a:schemeClr val="bg1"/>
                </a:solidFill>
              </a:rPr>
              <a:t>Inkomen </a:t>
            </a:r>
            <a:r>
              <a:rPr lang="nl-NL" sz="1200" dirty="0">
                <a:solidFill>
                  <a:schemeClr val="bg1"/>
                </a:solidFill>
              </a:rPr>
              <a:t>van de buurt</a:t>
            </a:r>
          </a:p>
          <a:p>
            <a:pPr marL="342900" indent="-342900">
              <a:buFont typeface="Wingdings" panose="05000000000000000000" pitchFamily="2" charset="2"/>
              <a:buChar char="v"/>
            </a:pPr>
            <a:r>
              <a:rPr lang="nl-NL" sz="1200" dirty="0">
                <a:solidFill>
                  <a:schemeClr val="bg1"/>
                </a:solidFill>
              </a:rPr>
              <a:t>Pariteit moeder</a:t>
            </a:r>
          </a:p>
          <a:p>
            <a:pPr marL="342900" indent="-342900">
              <a:buFont typeface="Wingdings" panose="05000000000000000000" pitchFamily="2" charset="2"/>
              <a:buChar char="v"/>
            </a:pPr>
            <a:r>
              <a:rPr lang="nl-NL" sz="1200" dirty="0">
                <a:solidFill>
                  <a:schemeClr val="bg1"/>
                </a:solidFill>
              </a:rPr>
              <a:t>In het ziekenhuis geboren of niet</a:t>
            </a:r>
          </a:p>
          <a:p>
            <a:pPr marL="342900" indent="-342900">
              <a:buFont typeface="Wingdings" panose="05000000000000000000" pitchFamily="2" charset="2"/>
              <a:buChar char="v"/>
            </a:pPr>
            <a:r>
              <a:rPr lang="nl-NL" sz="1200" dirty="0">
                <a:solidFill>
                  <a:schemeClr val="bg1"/>
                </a:solidFill>
              </a:rPr>
              <a:t>Duur van de borstvoeding</a:t>
            </a:r>
          </a:p>
          <a:p>
            <a:pPr marL="342900" indent="-342900">
              <a:buFont typeface="Wingdings" panose="05000000000000000000" pitchFamily="2" charset="2"/>
              <a:buChar char="v"/>
            </a:pPr>
            <a:r>
              <a:rPr lang="nl-NL" sz="1200" dirty="0">
                <a:solidFill>
                  <a:schemeClr val="bg1"/>
                </a:solidFill>
              </a:rPr>
              <a:t>Leeftijd starten vaste voeding</a:t>
            </a:r>
          </a:p>
          <a:p>
            <a:pPr marL="342900" indent="-342900">
              <a:buFont typeface="Wingdings" panose="05000000000000000000" pitchFamily="2" charset="2"/>
              <a:buChar char="v"/>
            </a:pPr>
            <a:endParaRPr lang="nl-NL" sz="1200" dirty="0">
              <a:solidFill>
                <a:schemeClr val="bg1"/>
              </a:solidFill>
            </a:endParaRPr>
          </a:p>
        </p:txBody>
      </p:sp>
      <p:sp>
        <p:nvSpPr>
          <p:cNvPr id="10" name="Rechthoek 9">
            <a:extLst>
              <a:ext uri="{FF2B5EF4-FFF2-40B4-BE49-F238E27FC236}">
                <a16:creationId xmlns:a16="http://schemas.microsoft.com/office/drawing/2014/main" id="{F1FA7C67-20B9-41C3-A71C-FC4513C6364E}"/>
              </a:ext>
            </a:extLst>
          </p:cNvPr>
          <p:cNvSpPr/>
          <p:nvPr/>
        </p:nvSpPr>
        <p:spPr>
          <a:xfrm>
            <a:off x="173520" y="976527"/>
            <a:ext cx="3535103" cy="5018245"/>
          </a:xfrm>
          <a:prstGeom prst="rect">
            <a:avLst/>
          </a:prstGeom>
          <a:noFill/>
          <a:ln>
            <a:solidFill>
              <a:srgbClr val="2EABD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Stroomdiagram: Samenvoegen 3"/>
          <p:cNvSpPr/>
          <p:nvPr/>
        </p:nvSpPr>
        <p:spPr>
          <a:xfrm>
            <a:off x="470908" y="1467842"/>
            <a:ext cx="676873" cy="2382181"/>
          </a:xfrm>
          <a:prstGeom prst="flowChartMerge">
            <a:avLst/>
          </a:prstGeom>
          <a:gradFill flip="none" rotWithShape="1">
            <a:gsLst>
              <a:gs pos="25000">
                <a:srgbClr val="0099CB"/>
              </a:gs>
              <a:gs pos="68000">
                <a:srgbClr val="0099CB">
                  <a:alpha val="38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Tekstvak 25">
            <a:extLst>
              <a:ext uri="{FF2B5EF4-FFF2-40B4-BE49-F238E27FC236}">
                <a16:creationId xmlns:a16="http://schemas.microsoft.com/office/drawing/2014/main" id="{2BBA3428-4263-46DB-A5D9-48D317DE93B9}"/>
              </a:ext>
            </a:extLst>
          </p:cNvPr>
          <p:cNvSpPr txBox="1"/>
          <p:nvPr/>
        </p:nvSpPr>
        <p:spPr>
          <a:xfrm>
            <a:off x="151047" y="3850023"/>
            <a:ext cx="3899375" cy="307777"/>
          </a:xfrm>
          <a:prstGeom prst="rect">
            <a:avLst/>
          </a:prstGeom>
          <a:noFill/>
        </p:spPr>
        <p:txBody>
          <a:bodyPr wrap="square" rtlCol="0">
            <a:spAutoFit/>
          </a:bodyPr>
          <a:lstStyle/>
          <a:p>
            <a:r>
              <a:rPr lang="nl-NL" sz="1400" b="1" dirty="0" smtClean="0">
                <a:solidFill>
                  <a:srgbClr val="0099CB"/>
                </a:solidFill>
              </a:rPr>
              <a:t>Minder voorspellend</a:t>
            </a:r>
            <a:endParaRPr lang="nl-NL" sz="1400" b="1" dirty="0">
              <a:solidFill>
                <a:srgbClr val="0099CB"/>
              </a:solidFill>
            </a:endParaRPr>
          </a:p>
        </p:txBody>
      </p:sp>
      <p:pic>
        <p:nvPicPr>
          <p:cNvPr id="27" name="Picture 2" descr="Afbeeldingsresultaat voor amsterdam umc logo">
            <a:extLst>
              <a:ext uri="{FF2B5EF4-FFF2-40B4-BE49-F238E27FC236}">
                <a16:creationId xmlns:a16="http://schemas.microsoft.com/office/drawing/2014/main" id="{BD4FD252-491B-47B5-8720-8E0A8FDB0F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95847" y="8227020"/>
            <a:ext cx="691217" cy="691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46802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33986</TotalTime>
  <Words>877</Words>
  <Application>Microsoft Office PowerPoint</Application>
  <PresentationFormat>Aangepast</PresentationFormat>
  <Paragraphs>62</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Times New Roman</vt:lpstr>
      <vt:lpstr>Wingdings</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Adriette</dc:creator>
  <cp:lastModifiedBy>N. van Lieshout</cp:lastModifiedBy>
  <cp:revision>628</cp:revision>
  <cp:lastPrinted>2016-05-10T14:08:57Z</cp:lastPrinted>
  <dcterms:created xsi:type="dcterms:W3CDTF">2013-04-14T09:54:50Z</dcterms:created>
  <dcterms:modified xsi:type="dcterms:W3CDTF">2019-05-10T14:20:16Z</dcterms:modified>
</cp:coreProperties>
</file>