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20"/>
  </p:notesMasterIdLst>
  <p:handoutMasterIdLst>
    <p:handoutMasterId r:id="rId21"/>
  </p:handoutMasterIdLst>
  <p:sldIdLst>
    <p:sldId id="279" r:id="rId6"/>
    <p:sldId id="479" r:id="rId7"/>
    <p:sldId id="288" r:id="rId8"/>
    <p:sldId id="481" r:id="rId9"/>
    <p:sldId id="482" r:id="rId10"/>
    <p:sldId id="444" r:id="rId11"/>
    <p:sldId id="443" r:id="rId12"/>
    <p:sldId id="446" r:id="rId13"/>
    <p:sldId id="483" r:id="rId14"/>
    <p:sldId id="487" r:id="rId15"/>
    <p:sldId id="478" r:id="rId16"/>
    <p:sldId id="466" r:id="rId17"/>
    <p:sldId id="488" r:id="rId18"/>
    <p:sldId id="484" r:id="rId19"/>
  </p:sldIdLst>
  <p:sldSz cx="12192000" cy="6858000"/>
  <p:notesSz cx="6810375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F10767-4337-1605-FFCD-2DD22A7C8DE2}" name="Roemaat, M.C.M. (Marjolein)" initials="RM" userId="S::m.c.roemaat@amsterdamumc.nl::9212bfd2-afc0-43d3-bb4d-e5425e8854f1" providerId="AD"/>
  <p188:author id="{19E7149E-D7BB-A825-8F32-4780AC132F3C}" name="Könning, M.J.G.D. (Marja)" initials="KM" userId="S::m.j.konning@amsterdamumc.nl::1ca1126b-031f-4d1a-afe0-35ef29100199" providerId="AD"/>
  <p188:author id="{7F1252A0-9674-588C-0618-6243AF838028}" name="Maat - van den Dijssel, A. van der (Annemieke)" initials="Av" userId="S::a.vandermaat@amsterdamumc.nl::d7c034fe-96aa-4e8f-98d2-f9a27310a1d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uter Dijkshoorn" initials="W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F07814"/>
    <a:srgbClr val="FF33CC"/>
    <a:srgbClr val="003741"/>
    <a:srgbClr val="6AB650"/>
    <a:srgbClr val="E89E00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FC221-41D7-3198-ED40-75EAF3964FE7}" v="48" dt="2025-05-19T07:40:44.130"/>
    <p1510:client id="{9F82E42D-BA26-75DF-05F3-1EC0208BFC74}" v="2" dt="2025-05-19T07:48:31.383"/>
    <p1510:client id="{C6ABB33C-3B41-4360-A15F-328A7432574E}" v="2" dt="2025-05-19T10:52:41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03" autoAdjust="0"/>
  </p:normalViewPr>
  <p:slideViewPr>
    <p:cSldViewPr snapToGrid="0">
      <p:cViewPr varScale="1">
        <p:scale>
          <a:sx n="53" d="100"/>
          <a:sy n="53" d="100"/>
        </p:scale>
        <p:origin x="15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B1DF-BF83-47A9-BC1E-16C4E38641F8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D3A8-E5F8-449C-A6EA-691EE72FDC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47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19-5-2025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66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2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75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14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62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555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60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841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23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A1BD9-1485-432A-A1B9-E1F7C6F582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53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4501570" y="1144125"/>
            <a:ext cx="318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chemeClr val="bg1"/>
                </a:solidFill>
                <a:latin typeface="Trebuchet MS" panose="020B0603020202020204" pitchFamily="34" charset="0"/>
              </a:rPr>
              <a:t>Huisartsopleiding AMC</a:t>
            </a:r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3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531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991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13511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l-NL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9599" y="2130426"/>
            <a:ext cx="1096856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86200"/>
            <a:ext cx="10968565" cy="1911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1540-B5B9-D94A-B0FF-29BB62ECA0C7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4501570" y="1144125"/>
            <a:ext cx="318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>
                <a:solidFill>
                  <a:schemeClr val="bg1"/>
                </a:solidFill>
                <a:latin typeface="Trebuchet MS" panose="020B0603020202020204" pitchFamily="34" charset="0"/>
              </a:rPr>
              <a:t>Huisartsopleiding AMC</a:t>
            </a:r>
          </a:p>
        </p:txBody>
      </p:sp>
    </p:spTree>
    <p:extLst>
      <p:ext uri="{BB962C8B-B14F-4D97-AF65-F5344CB8AC3E}">
        <p14:creationId xmlns:p14="http://schemas.microsoft.com/office/powerpoint/2010/main" val="656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40336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.weijkamp@amsterdamumc.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oppelteam@amsterdamumc.n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nl-nl/security/mobile-authenticator-app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koppelen.codific.com/admin/logi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.weijkamp@amsterdamumc.n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nl-nl/security/mobile-authenticator-app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koppelen.codific.com/admin/logi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oppelteam@amsterdamumc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801553" y="1950537"/>
            <a:ext cx="6588894" cy="1057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89E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500" b="0">
                <a:solidFill>
                  <a:prstClr val="white"/>
                </a:solidFill>
                <a:latin typeface="Trebuchet MS"/>
              </a:rPr>
              <a:t>De koppelprocedure </a:t>
            </a:r>
            <a:endParaRPr kumimoji="0" lang="nl-NL" sz="5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9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82FC621-98D2-0162-E7CF-1648B07A1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899" y="1359158"/>
            <a:ext cx="11235489" cy="375130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 </a:t>
            </a:r>
          </a:p>
          <a:p>
            <a:r>
              <a:rPr lang="nl-NL" sz="2000" dirty="0"/>
              <a:t>Aios Twente geven belangrijke informatie zoals zwangerschap, geplande verhuizingen, verlof, medische trajecten, etc. door aan het koppelteam. (E: </a:t>
            </a:r>
            <a:r>
              <a:rPr lang="nl-NL" sz="2000" u="sng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k.weijkamp@amsterdamumc.nl</a:t>
            </a:r>
            <a:r>
              <a:rPr lang="nl-NL" sz="2400" dirty="0"/>
              <a:t>)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Aios maken hun eventuele zorgen en onmogelijkheden tijdens het kennismakingsgesprek met de opleider kenbaar.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Is een opleider langer dan 2 weken afwezig (</a:t>
            </a:r>
            <a:r>
              <a:rPr lang="nl-NL" sz="2000" dirty="0" err="1"/>
              <a:t>bijv</a:t>
            </a:r>
            <a:r>
              <a:rPr lang="nl-NL" sz="2000" dirty="0"/>
              <a:t> door ziekte)? Geef dit en andere bijzonderheden door aan het koppelteam.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43BFFA-492A-676B-4002-69F6AF295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354230"/>
            <a:ext cx="10766425" cy="1325562"/>
          </a:xfrm>
        </p:spPr>
        <p:txBody>
          <a:bodyPr/>
          <a:lstStyle/>
          <a:p>
            <a:pPr>
              <a:defRPr/>
            </a:pPr>
            <a:r>
              <a:rPr lang="nl-NL" altLang="nl-NL" b="1"/>
              <a:t>Tips voor een succesvolle koppelperiode</a:t>
            </a:r>
          </a:p>
        </p:txBody>
      </p:sp>
    </p:spTree>
    <p:extLst>
      <p:ext uri="{BB962C8B-B14F-4D97-AF65-F5344CB8AC3E}">
        <p14:creationId xmlns:p14="http://schemas.microsoft.com/office/powerpoint/2010/main" val="36782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0C5FE7E-7C80-C916-88AB-57AD58A7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818197"/>
            <a:ext cx="10766044" cy="1325563"/>
          </a:xfrm>
        </p:spPr>
        <p:txBody>
          <a:bodyPr/>
          <a:lstStyle/>
          <a:p>
            <a:r>
              <a:rPr lang="nl-NL"/>
              <a:t>Periodes koppelgesprekken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1674A3-0E44-004F-AC82-F1031009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" y="1955986"/>
            <a:ext cx="10744200" cy="375130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 Startdatum </a:t>
            </a:r>
            <a:r>
              <a:rPr lang="nl-NL" b="1" u="sng" dirty="0"/>
              <a:t>maart</a:t>
            </a:r>
            <a:r>
              <a:rPr lang="nl-NL" dirty="0"/>
              <a:t>: gesprekken half november tot eind december </a:t>
            </a:r>
          </a:p>
          <a:p>
            <a:pPr marL="0" indent="0">
              <a:buNone/>
            </a:pPr>
            <a:r>
              <a:rPr lang="nl-NL" dirty="0"/>
              <a:t>					(uitslag koppeling half januari bekend)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 Startdatum juni: gesprekken maart (uitslag koppeling half april bekend)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 Startdatum </a:t>
            </a:r>
            <a:r>
              <a:rPr lang="nl-NL" b="1" u="sng" dirty="0"/>
              <a:t>september</a:t>
            </a:r>
            <a:r>
              <a:rPr lang="nl-NL" dirty="0"/>
              <a:t>: gesprekken juni (uitslag koppeling half juli bekend)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 Startdatum december: gesprekken september </a:t>
            </a:r>
          </a:p>
          <a:p>
            <a:pPr marL="0" indent="0">
              <a:buNone/>
            </a:pPr>
            <a:r>
              <a:rPr lang="nl-NL" dirty="0"/>
              <a:t>					(uitslag koppeling half oktober bekend)</a:t>
            </a:r>
          </a:p>
        </p:txBody>
      </p:sp>
    </p:spTree>
    <p:extLst>
      <p:ext uri="{BB962C8B-B14F-4D97-AF65-F5344CB8AC3E}">
        <p14:creationId xmlns:p14="http://schemas.microsoft.com/office/powerpoint/2010/main" val="40768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575" y="388059"/>
            <a:ext cx="10766044" cy="1325563"/>
          </a:xfrm>
        </p:spPr>
        <p:txBody>
          <a:bodyPr/>
          <a:lstStyle/>
          <a:p>
            <a:r>
              <a:rPr lang="en-US" dirty="0"/>
              <a:t>Contact Amsterdam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630" y="1509563"/>
            <a:ext cx="9592800" cy="4725668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nl-NL" sz="2000"/>
              <a:t>Ondersteuning</a:t>
            </a:r>
          </a:p>
          <a:p>
            <a:r>
              <a:rPr lang="nl-NL" sz="2000"/>
              <a:t>Carolien Storm		</a:t>
            </a:r>
          </a:p>
          <a:p>
            <a:r>
              <a:rPr lang="nl-NL" sz="2000"/>
              <a:t>Marianne Wieser</a:t>
            </a:r>
          </a:p>
          <a:p>
            <a:endParaRPr lang="nl-NL" sz="2000"/>
          </a:p>
          <a:p>
            <a:pPr marL="0" indent="0">
              <a:buNone/>
            </a:pPr>
            <a:r>
              <a:rPr lang="nl-NL" sz="2000"/>
              <a:t>Coördinatoren</a:t>
            </a:r>
          </a:p>
          <a:p>
            <a:r>
              <a:rPr lang="nl-NL" sz="2000"/>
              <a:t>Nanda Stoll			</a:t>
            </a:r>
            <a:endParaRPr lang="nl-NL" sz="2100"/>
          </a:p>
          <a:p>
            <a:r>
              <a:rPr lang="nl-NL" sz="2100"/>
              <a:t>Marjolein Roemaat </a:t>
            </a:r>
          </a:p>
          <a:p>
            <a:endParaRPr lang="nl-NL" sz="2100"/>
          </a:p>
          <a:p>
            <a:pPr marL="0" indent="0">
              <a:buNone/>
            </a:pPr>
            <a:r>
              <a:rPr lang="nl-NL" sz="2100"/>
              <a:t>V</a:t>
            </a:r>
            <a:r>
              <a:rPr lang="nl-NL" sz="2000"/>
              <a:t>ragen of hulp nodig?</a:t>
            </a:r>
          </a:p>
          <a:p>
            <a:pPr marL="0" indent="0">
              <a:buNone/>
            </a:pPr>
            <a:r>
              <a:rPr lang="nl-NL" sz="2000">
                <a:hlinkClick r:id="rId3"/>
              </a:rPr>
              <a:t>E: koppelteam@amsterdamumc.nl</a:t>
            </a:r>
            <a:endParaRPr lang="nl-NL" sz="2000"/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Canvas of website: kaders koppelingen 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39" y="1883203"/>
            <a:ext cx="2772449" cy="2712547"/>
          </a:xfrm>
          <a:prstGeom prst="rect">
            <a:avLst/>
          </a:prstGeom>
        </p:spPr>
      </p:pic>
      <p:pic>
        <p:nvPicPr>
          <p:cNvPr id="6" name="Afbeelding 5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t="13513" r="25928" b="12969"/>
          <a:stretch/>
        </p:blipFill>
        <p:spPr>
          <a:xfrm>
            <a:off x="7165361" y="232265"/>
            <a:ext cx="2360164" cy="23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575" y="388059"/>
            <a:ext cx="10766044" cy="1325563"/>
          </a:xfrm>
        </p:spPr>
        <p:txBody>
          <a:bodyPr/>
          <a:lstStyle/>
          <a:p>
            <a:r>
              <a:rPr lang="en-US" dirty="0"/>
              <a:t>Contact Twente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5630" y="1509563"/>
            <a:ext cx="9592800" cy="4725668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 err="1"/>
              <a:t>Kirsty</a:t>
            </a:r>
            <a:r>
              <a:rPr lang="nl-NL" sz="2000"/>
              <a:t> Weijkamp – de Wilde</a:t>
            </a:r>
            <a:endParaRPr lang="nl-NL" sz="2100"/>
          </a:p>
          <a:p>
            <a:endParaRPr lang="nl-NL" sz="2100"/>
          </a:p>
          <a:p>
            <a:pPr marL="0" indent="0">
              <a:buNone/>
            </a:pPr>
            <a:r>
              <a:rPr lang="nl-NL" sz="2100"/>
              <a:t>V</a:t>
            </a:r>
            <a:r>
              <a:rPr lang="nl-NL" sz="2000"/>
              <a:t>ragen of hulp nodig?</a:t>
            </a:r>
          </a:p>
          <a:p>
            <a:pPr marL="0" indent="0">
              <a:buNone/>
            </a:pPr>
            <a:r>
              <a:rPr lang="nl-NL" sz="2000"/>
              <a:t>E: </a:t>
            </a:r>
            <a:r>
              <a:rPr lang="nl-NL" sz="2000" u="sng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k.weijkamp@amsterdamumc.nl</a:t>
            </a:r>
            <a:r>
              <a:rPr lang="nl-NL" sz="2400"/>
              <a:t>)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Canvas of website: kaders koppelingen 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39" y="1883203"/>
            <a:ext cx="2772449" cy="2712547"/>
          </a:xfrm>
          <a:prstGeom prst="rect">
            <a:avLst/>
          </a:prstGeom>
        </p:spPr>
      </p:pic>
      <p:pic>
        <p:nvPicPr>
          <p:cNvPr id="6" name="Afbeelding 5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6" t="13513" r="25928" b="12969"/>
          <a:stretch/>
        </p:blipFill>
        <p:spPr>
          <a:xfrm>
            <a:off x="7165361" y="232265"/>
            <a:ext cx="2360164" cy="23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2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801553" y="1950537"/>
            <a:ext cx="6588894" cy="1057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89E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500" b="0">
                <a:solidFill>
                  <a:prstClr val="white"/>
                </a:solidFill>
                <a:latin typeface="Trebuchet MS"/>
              </a:rPr>
              <a:t>Vragen?</a:t>
            </a:r>
            <a:endParaRPr kumimoji="0" lang="nl-NL" sz="5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84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A81AE6-3730-2A18-6C3D-ECB58C05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362" y="978257"/>
            <a:ext cx="10845800" cy="1325563"/>
          </a:xfrm>
        </p:spPr>
        <p:txBody>
          <a:bodyPr/>
          <a:lstStyle/>
          <a:p>
            <a:r>
              <a:rPr lang="en-US" err="1"/>
              <a:t>Opleidingsplekken</a:t>
            </a:r>
            <a:r>
              <a:rPr lang="en-US"/>
              <a:t> &amp; </a:t>
            </a:r>
            <a:r>
              <a:rPr lang="en-US" err="1"/>
              <a:t>woonplaatsen</a:t>
            </a:r>
            <a:r>
              <a:rPr lang="en-US"/>
              <a:t> </a:t>
            </a:r>
            <a:r>
              <a:rPr lang="en-US" err="1"/>
              <a:t>aios</a:t>
            </a:r>
            <a:br>
              <a:rPr lang="en-US"/>
            </a:br>
            <a:endParaRPr lang="nl-NL"/>
          </a:p>
        </p:txBody>
      </p:sp>
      <p:pic>
        <p:nvPicPr>
          <p:cNvPr id="2050" name="Picture 2" descr="Vestigingsgebied-opleiders-amsterdam">
            <a:extLst>
              <a:ext uri="{FF2B5EF4-FFF2-40B4-BE49-F238E27FC236}">
                <a16:creationId xmlns:a16="http://schemas.microsoft.com/office/drawing/2014/main" id="{0006D069-79C7-475F-1CE5-BD33AE139C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6" y="1849932"/>
            <a:ext cx="5180730" cy="43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fbeelding 1">
            <a:extLst>
              <a:ext uri="{FF2B5EF4-FFF2-40B4-BE49-F238E27FC236}">
                <a16:creationId xmlns:a16="http://schemas.microsoft.com/office/drawing/2014/main" id="{13035EC1-2FC4-BA99-161A-21949EB7E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71" y="1740221"/>
            <a:ext cx="5727791" cy="45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32AACB8-43A8-D8D9-10AD-E63ABADF9CAD}"/>
              </a:ext>
            </a:extLst>
          </p:cNvPr>
          <p:cNvSpPr txBox="1"/>
          <p:nvPr/>
        </p:nvSpPr>
        <p:spPr>
          <a:xfrm>
            <a:off x="2427362" y="6354005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>
                <a:solidFill>
                  <a:srgbClr val="F07814"/>
                </a:solidFill>
              </a:rPr>
              <a:t>Opleidingsplekken</a:t>
            </a:r>
            <a:r>
              <a:rPr lang="nl-NL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143131E-C5F1-1478-172C-9888D9ACCEB6}"/>
              </a:ext>
            </a:extLst>
          </p:cNvPr>
          <p:cNvSpPr txBox="1"/>
          <p:nvPr/>
        </p:nvSpPr>
        <p:spPr>
          <a:xfrm>
            <a:off x="7946689" y="6376730"/>
            <a:ext cx="2942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rgbClr val="F07814"/>
                </a:solidFill>
              </a:rPr>
              <a:t>Woonplaatsen </a:t>
            </a:r>
            <a:r>
              <a:rPr lang="nl-NL" b="1" err="1">
                <a:solidFill>
                  <a:srgbClr val="F07814"/>
                </a:solidFill>
              </a:rPr>
              <a:t>aios</a:t>
            </a:r>
            <a:r>
              <a:rPr lang="nl-NL" b="1">
                <a:solidFill>
                  <a:srgbClr val="F07814"/>
                </a:solidFill>
              </a:rPr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37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6698" y="220534"/>
            <a:ext cx="7086600" cy="1431925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b="1">
                <a:solidFill>
                  <a:srgbClr val="C00000"/>
                </a:solidFill>
              </a:rPr>
              <a:t>Koppelprocedure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96698" y="1652459"/>
            <a:ext cx="11018837" cy="4586109"/>
          </a:xfrm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1143000" indent="-1143000" algn="l">
              <a:lnSpc>
                <a:spcPct val="120000"/>
              </a:lnSpc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11100">
                <a:solidFill>
                  <a:schemeClr val="tx1"/>
                </a:solidFill>
              </a:rPr>
              <a:t>Profiel </a:t>
            </a:r>
            <a:r>
              <a:rPr lang="nl-NL" altLang="nl-NL" sz="11100" err="1">
                <a:solidFill>
                  <a:schemeClr val="tx1"/>
                </a:solidFill>
              </a:rPr>
              <a:t>aios</a:t>
            </a:r>
            <a:r>
              <a:rPr lang="nl-NL" altLang="nl-NL" sz="11100">
                <a:solidFill>
                  <a:schemeClr val="tx1"/>
                </a:solidFill>
              </a:rPr>
              <a:t> en Profiel &amp; LWP opleiders </a:t>
            </a:r>
            <a:endParaRPr lang="en-US">
              <a:solidFill>
                <a:schemeClr val="tx1"/>
              </a:solidFill>
            </a:endParaRPr>
          </a:p>
          <a:p>
            <a:pPr marL="1143000" indent="-1143000" algn="l">
              <a:lnSpc>
                <a:spcPct val="120000"/>
              </a:lnSpc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11100">
                <a:solidFill>
                  <a:schemeClr val="tx1"/>
                </a:solidFill>
              </a:rPr>
              <a:t>Ranking opleidingspraktijken door </a:t>
            </a:r>
            <a:r>
              <a:rPr lang="nl-NL" altLang="nl-NL" sz="11100" err="1">
                <a:solidFill>
                  <a:schemeClr val="tx1"/>
                </a:solidFill>
              </a:rPr>
              <a:t>aios</a:t>
            </a:r>
            <a:r>
              <a:rPr lang="nl-NL" altLang="nl-NL" sz="11100">
                <a:solidFill>
                  <a:schemeClr val="tx1"/>
                </a:solidFill>
              </a:rPr>
              <a:t> </a:t>
            </a:r>
          </a:p>
          <a:p>
            <a:pPr marL="1143000" indent="-1143000" algn="l">
              <a:lnSpc>
                <a:spcPct val="120000"/>
              </a:lnSpc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11100">
                <a:solidFill>
                  <a:schemeClr val="tx1"/>
                </a:solidFill>
              </a:rPr>
              <a:t>Vier kennismakingsgesprekken</a:t>
            </a:r>
          </a:p>
          <a:p>
            <a:pPr marL="1143000" indent="-1143000" algn="l">
              <a:lnSpc>
                <a:spcPct val="120000"/>
              </a:lnSpc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11100">
                <a:solidFill>
                  <a:schemeClr val="tx1"/>
                </a:solidFill>
              </a:rPr>
              <a:t>Invullen scores door </a:t>
            </a:r>
            <a:r>
              <a:rPr lang="nl-NL" altLang="nl-NL" sz="11100" err="1">
                <a:solidFill>
                  <a:schemeClr val="tx1"/>
                </a:solidFill>
              </a:rPr>
              <a:t>aios</a:t>
            </a:r>
            <a:r>
              <a:rPr lang="nl-NL" altLang="nl-NL" sz="11100">
                <a:solidFill>
                  <a:schemeClr val="tx1"/>
                </a:solidFill>
              </a:rPr>
              <a:t> </a:t>
            </a:r>
            <a:r>
              <a:rPr lang="nl-NL" altLang="nl-NL" sz="7200">
                <a:solidFill>
                  <a:schemeClr val="tx1"/>
                </a:solidFill>
              </a:rPr>
              <a:t>(1-4) </a:t>
            </a:r>
          </a:p>
          <a:p>
            <a:pPr marL="1143000" indent="-1143000" algn="l">
              <a:lnSpc>
                <a:spcPct val="120000"/>
              </a:lnSpc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11100">
                <a:solidFill>
                  <a:schemeClr val="tx1"/>
                </a:solidFill>
              </a:rPr>
              <a:t>Invullen scores door opleider(s) </a:t>
            </a:r>
            <a:r>
              <a:rPr lang="nl-NL" altLang="nl-NL" sz="7200">
                <a:solidFill>
                  <a:schemeClr val="tx1"/>
                </a:solidFill>
              </a:rPr>
              <a:t>(1-4 &amp; 1 veto mogelijk)</a:t>
            </a:r>
          </a:p>
          <a:p>
            <a:pPr marL="1143000" indent="-1143000" algn="l">
              <a:lnSpc>
                <a:spcPct val="120000"/>
              </a:lnSpc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nl-NL" altLang="nl-NL" sz="11100">
                <a:solidFill>
                  <a:schemeClr val="tx1"/>
                </a:solidFill>
              </a:rPr>
              <a:t>Toewijzing door </a:t>
            </a:r>
            <a:r>
              <a:rPr lang="nl-NL" altLang="nl-NL" sz="11100" err="1">
                <a:solidFill>
                  <a:schemeClr val="tx1"/>
                </a:solidFill>
              </a:rPr>
              <a:t>MatchMaker</a:t>
            </a:r>
            <a:r>
              <a:rPr lang="nl-NL" altLang="nl-NL" sz="1110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Aft>
                <a:spcPct val="25000"/>
              </a:spcAft>
              <a:defRPr/>
            </a:pPr>
            <a:endParaRPr lang="nl-NL" altLang="nl-NL">
              <a:solidFill>
                <a:schemeClr val="tx1"/>
              </a:solidFill>
            </a:endParaRPr>
          </a:p>
        </p:txBody>
      </p:sp>
      <p:sp>
        <p:nvSpPr>
          <p:cNvPr id="2" name="Tekstballon: rechthoek 1">
            <a:extLst>
              <a:ext uri="{FF2B5EF4-FFF2-40B4-BE49-F238E27FC236}">
                <a16:creationId xmlns:a16="http://schemas.microsoft.com/office/drawing/2014/main" id="{3A1E7FEC-6F69-6627-A714-735FB2600B3D}"/>
              </a:ext>
            </a:extLst>
          </p:cNvPr>
          <p:cNvSpPr/>
          <p:nvPr/>
        </p:nvSpPr>
        <p:spPr>
          <a:xfrm>
            <a:off x="7997371" y="2797198"/>
            <a:ext cx="4194629" cy="743276"/>
          </a:xfrm>
          <a:prstGeom prst="wedgeRectCallout">
            <a:avLst>
              <a:gd name="adj1" fmla="val -78132"/>
              <a:gd name="adj2" fmla="val 1244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Koppelteam </a:t>
            </a:r>
            <a:r>
              <a:rPr lang="en-US" b="1" err="1"/>
              <a:t>loopt</a:t>
            </a:r>
            <a:r>
              <a:rPr lang="en-US" b="1"/>
              <a:t> alle </a:t>
            </a:r>
            <a:r>
              <a:rPr lang="en-US" b="1" err="1"/>
              <a:t>motivaties</a:t>
            </a:r>
            <a:r>
              <a:rPr lang="en-US" b="1"/>
              <a:t> </a:t>
            </a:r>
            <a:r>
              <a:rPr lang="en-US" b="1" err="1"/>
              <a:t>na.</a:t>
            </a:r>
            <a:endParaRPr lang="nl-NL" b="1"/>
          </a:p>
        </p:txBody>
      </p:sp>
      <p:sp>
        <p:nvSpPr>
          <p:cNvPr id="3" name="Tekstballon: rechthoek 2">
            <a:extLst>
              <a:ext uri="{FF2B5EF4-FFF2-40B4-BE49-F238E27FC236}">
                <a16:creationId xmlns:a16="http://schemas.microsoft.com/office/drawing/2014/main" id="{0ACBFC3E-9CC6-6ECA-2A11-8032F0521115}"/>
              </a:ext>
            </a:extLst>
          </p:cNvPr>
          <p:cNvSpPr/>
          <p:nvPr/>
        </p:nvSpPr>
        <p:spPr>
          <a:xfrm>
            <a:off x="6782584" y="5633053"/>
            <a:ext cx="5221183" cy="1224947"/>
          </a:xfrm>
          <a:prstGeom prst="wedgeRectCallout">
            <a:avLst>
              <a:gd name="adj1" fmla="val -44121"/>
              <a:gd name="adj2" fmla="val -1290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err="1"/>
              <a:t>Manipuleren</a:t>
            </a:r>
            <a:r>
              <a:rPr lang="en-US" b="1"/>
              <a:t> van scores (</a:t>
            </a:r>
            <a:r>
              <a:rPr lang="en-US" b="1" err="1"/>
              <a:t>afspraken</a:t>
            </a:r>
            <a:r>
              <a:rPr lang="en-US" b="1"/>
              <a:t> over </a:t>
            </a:r>
            <a:r>
              <a:rPr lang="en-US" b="1" err="1"/>
              <a:t>geven</a:t>
            </a:r>
            <a:r>
              <a:rPr lang="en-US" b="1"/>
              <a:t> van </a:t>
            </a:r>
            <a:r>
              <a:rPr lang="en-US" b="1" err="1"/>
              <a:t>een</a:t>
            </a:r>
            <a:r>
              <a:rPr lang="en-US" b="1"/>
              <a:t> 1 </a:t>
            </a:r>
            <a:r>
              <a:rPr lang="en-US" b="1" err="1"/>
              <a:t>aan</a:t>
            </a:r>
            <a:r>
              <a:rPr lang="en-US" b="1"/>
              <a:t> </a:t>
            </a:r>
            <a:r>
              <a:rPr lang="en-US" b="1" err="1"/>
              <a:t>elkaar</a:t>
            </a:r>
            <a:r>
              <a:rPr lang="en-US" b="1"/>
              <a:t> of </a:t>
            </a:r>
            <a:r>
              <a:rPr lang="en-US" b="1" err="1"/>
              <a:t>zelfs</a:t>
            </a:r>
            <a:r>
              <a:rPr lang="en-US" b="1"/>
              <a:t> om </a:t>
            </a:r>
            <a:r>
              <a:rPr lang="en-US" b="1" err="1"/>
              <a:t>een</a:t>
            </a:r>
            <a:r>
              <a:rPr lang="en-US" b="1"/>
              <a:t> veto </a:t>
            </a:r>
            <a:r>
              <a:rPr lang="en-US" b="1" err="1"/>
              <a:t>vragen</a:t>
            </a:r>
            <a:r>
              <a:rPr lang="en-US" b="1"/>
              <a:t>) </a:t>
            </a:r>
            <a:r>
              <a:rPr lang="en-US" b="1" err="1"/>
              <a:t>heeft</a:t>
            </a:r>
            <a:r>
              <a:rPr lang="en-US" b="1"/>
              <a:t> </a:t>
            </a:r>
            <a:r>
              <a:rPr lang="en-US" b="1" err="1"/>
              <a:t>geen</a:t>
            </a:r>
            <a:r>
              <a:rPr lang="en-US" b="1"/>
              <a:t> zin. 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25925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82FC621-98D2-0162-E7CF-1648B07A1F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Een Veto moet altijd gemotiveerd worden door de opleiders</a:t>
            </a:r>
          </a:p>
          <a:p>
            <a:endParaRPr lang="nl-NL"/>
          </a:p>
          <a:p>
            <a:r>
              <a:rPr lang="nl-NL"/>
              <a:t>Indien in feedback patroon zichtbaar is krijgt </a:t>
            </a:r>
            <a:r>
              <a:rPr lang="nl-NL" err="1"/>
              <a:t>aios</a:t>
            </a:r>
            <a:r>
              <a:rPr lang="nl-NL"/>
              <a:t> daar feedback over </a:t>
            </a:r>
          </a:p>
          <a:p>
            <a:endParaRPr lang="nl-NL"/>
          </a:p>
          <a:p>
            <a:r>
              <a:rPr lang="nl-NL"/>
              <a:t>Relevante koppelinformatie wordt na uitslag gecommuniceerd naar teamleider jaarteam, </a:t>
            </a:r>
            <a:r>
              <a:rPr lang="nl-NL" err="1"/>
              <a:t>aios</a:t>
            </a:r>
            <a:r>
              <a:rPr lang="nl-NL"/>
              <a:t> bureau &amp; groepsdocenten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43BFFA-492A-676B-4002-69F6AF295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1100138"/>
            <a:ext cx="10766425" cy="1325562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altLang="nl-NL" b="1">
                <a:solidFill>
                  <a:srgbClr val="C00000"/>
                </a:solidFill>
              </a:rPr>
              <a:t>Motivatie en veto’s</a:t>
            </a:r>
          </a:p>
        </p:txBody>
      </p:sp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BED5E1B9-7222-4B56-426C-6217F67DE98E}"/>
              </a:ext>
            </a:extLst>
          </p:cNvPr>
          <p:cNvSpPr/>
          <p:nvPr/>
        </p:nvSpPr>
        <p:spPr>
          <a:xfrm>
            <a:off x="8642554" y="1327354"/>
            <a:ext cx="2635046" cy="612648"/>
          </a:xfrm>
          <a:prstGeom prst="wedgeRoundRectCallout">
            <a:avLst>
              <a:gd name="adj1" fmla="val -41113"/>
              <a:gd name="adj2" fmla="val 13421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Klikte niet?</a:t>
            </a:r>
          </a:p>
        </p:txBody>
      </p:sp>
      <p:sp>
        <p:nvSpPr>
          <p:cNvPr id="10" name="Tekstballon: rechthoek met afgeronde hoeken 9">
            <a:extLst>
              <a:ext uri="{FF2B5EF4-FFF2-40B4-BE49-F238E27FC236}">
                <a16:creationId xmlns:a16="http://schemas.microsoft.com/office/drawing/2014/main" id="{103A719E-645D-EBB2-2C84-D3C116B57E40}"/>
              </a:ext>
            </a:extLst>
          </p:cNvPr>
          <p:cNvSpPr/>
          <p:nvPr/>
        </p:nvSpPr>
        <p:spPr>
          <a:xfrm>
            <a:off x="4439085" y="5564315"/>
            <a:ext cx="3313830" cy="612648"/>
          </a:xfrm>
          <a:prstGeom prst="wedgeRoundRectCallout">
            <a:avLst>
              <a:gd name="adj1" fmla="val -23437"/>
              <a:gd name="adj2" fmla="val -12606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Past niet goed in de praktijk</a:t>
            </a: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7762FF8E-3EB3-4EB0-BD4B-7F6233DB59D3}"/>
              </a:ext>
            </a:extLst>
          </p:cNvPr>
          <p:cNvSpPr/>
          <p:nvPr/>
        </p:nvSpPr>
        <p:spPr>
          <a:xfrm>
            <a:off x="8642554" y="5145214"/>
            <a:ext cx="3313830" cy="612648"/>
          </a:xfrm>
          <a:prstGeom prst="wedgeRoundRectCallout">
            <a:avLst>
              <a:gd name="adj1" fmla="val -23437"/>
              <a:gd name="adj2" fmla="val -13769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Praktijk leek overbelast</a:t>
            </a:r>
          </a:p>
        </p:txBody>
      </p:sp>
    </p:spTree>
    <p:extLst>
      <p:ext uri="{BB962C8B-B14F-4D97-AF65-F5344CB8AC3E}">
        <p14:creationId xmlns:p14="http://schemas.microsoft.com/office/powerpoint/2010/main" val="28880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82FC621-98D2-0162-E7CF-1648B07A1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00" y="1966951"/>
            <a:ext cx="10744200" cy="3751308"/>
          </a:xfrm>
        </p:spPr>
        <p:txBody>
          <a:bodyPr/>
          <a:lstStyle/>
          <a:p>
            <a:endParaRPr lang="nl-NL"/>
          </a:p>
          <a:p>
            <a:r>
              <a:rPr lang="nl-NL"/>
              <a:t>In jaar 1 ver weg, dan in jaar 3 dichtbij.</a:t>
            </a:r>
          </a:p>
          <a:p>
            <a:r>
              <a:rPr lang="nl-NL"/>
              <a:t>Ik weet dat ik een 1:1 match heb, dus waarom ben ik daar niet geplaatst??</a:t>
            </a:r>
          </a:p>
          <a:p>
            <a:r>
              <a:rPr lang="nl-NL"/>
              <a:t>Het op een akkoordje gooien, of juist afwijzing vragen.</a:t>
            </a:r>
          </a:p>
          <a:p>
            <a:r>
              <a:rPr lang="nl-NL"/>
              <a:t>Aios in de lead, dus ‘mijn wil is wet’. </a:t>
            </a:r>
          </a:p>
          <a:p>
            <a:r>
              <a:rPr lang="nl-NL"/>
              <a:t>1 uur reistijd maximaal.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43BFFA-492A-676B-4002-69F6AF295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1100138"/>
            <a:ext cx="10766425" cy="1325562"/>
          </a:xfrm>
        </p:spPr>
        <p:txBody>
          <a:bodyPr/>
          <a:lstStyle/>
          <a:p>
            <a:pPr>
              <a:defRPr/>
            </a:pPr>
            <a:r>
              <a:rPr lang="nl-NL" altLang="nl-NL">
                <a:solidFill>
                  <a:srgbClr val="C00000"/>
                </a:solidFill>
              </a:rPr>
              <a:t>Mythes</a:t>
            </a:r>
            <a:endParaRPr lang="nl-NL" altLang="nl-NL" b="1">
              <a:solidFill>
                <a:srgbClr val="C00000"/>
              </a:solidFill>
            </a:endParaRP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7EEF9184-0B1D-7418-0B96-3EF46A1356C3}"/>
              </a:ext>
            </a:extLst>
          </p:cNvPr>
          <p:cNvSpPr/>
          <p:nvPr/>
        </p:nvSpPr>
        <p:spPr>
          <a:xfrm>
            <a:off x="7934632" y="1456595"/>
            <a:ext cx="3264310" cy="612648"/>
          </a:xfrm>
          <a:prstGeom prst="wedgeRoundRectCallout">
            <a:avLst>
              <a:gd name="adj1" fmla="val -26654"/>
              <a:gd name="adj2" fmla="val 24082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Zet u mij maar op 4 of geef een Veto?</a:t>
            </a:r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BA51FE0C-0540-7D89-745D-ECA278729E01}"/>
              </a:ext>
            </a:extLst>
          </p:cNvPr>
          <p:cNvSpPr/>
          <p:nvPr/>
        </p:nvSpPr>
        <p:spPr>
          <a:xfrm>
            <a:off x="3947898" y="1434063"/>
            <a:ext cx="3264310" cy="612648"/>
          </a:xfrm>
          <a:prstGeom prst="wedgeRoundRectCallout">
            <a:avLst>
              <a:gd name="adj1" fmla="val 32856"/>
              <a:gd name="adj2" fmla="val 15462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Zetten wij elkaar op 1?</a:t>
            </a:r>
          </a:p>
        </p:txBody>
      </p:sp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BA51FE0C-0540-7D89-745D-ECA278729E01}"/>
              </a:ext>
            </a:extLst>
          </p:cNvPr>
          <p:cNvSpPr/>
          <p:nvPr/>
        </p:nvSpPr>
        <p:spPr>
          <a:xfrm>
            <a:off x="7528606" y="4125977"/>
            <a:ext cx="3264310" cy="612648"/>
          </a:xfrm>
          <a:prstGeom prst="wedgeRoundRectCallout">
            <a:avLst>
              <a:gd name="adj1" fmla="val -76646"/>
              <a:gd name="adj2" fmla="val -7991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Deze plek accepteer ik gewoon niet</a:t>
            </a:r>
          </a:p>
        </p:txBody>
      </p:sp>
    </p:spTree>
    <p:extLst>
      <p:ext uri="{BB962C8B-B14F-4D97-AF65-F5344CB8AC3E}">
        <p14:creationId xmlns:p14="http://schemas.microsoft.com/office/powerpoint/2010/main" val="71797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Doel van het kennismakingsgesprek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71854" y="2425655"/>
            <a:ext cx="11517744" cy="3751308"/>
          </a:xfrm>
        </p:spPr>
        <p:txBody>
          <a:bodyPr/>
          <a:lstStyle/>
          <a:p>
            <a:pPr marL="0" indent="0">
              <a:buNone/>
            </a:pPr>
            <a:endParaRPr lang="nl-NL"/>
          </a:p>
          <a:p>
            <a:pPr lvl="0">
              <a:buFont typeface="Wingdings" panose="05000000000000000000" pitchFamily="2" charset="2"/>
              <a:buChar char="ü"/>
            </a:pPr>
            <a:r>
              <a:rPr lang="nl-NL"/>
              <a:t> Exploreren waarom de </a:t>
            </a:r>
            <a:r>
              <a:rPr lang="nl-NL" err="1"/>
              <a:t>aios</a:t>
            </a:r>
            <a:r>
              <a:rPr lang="nl-NL"/>
              <a:t> bij opleider en in deze praktijk opgeleid wil worden;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nl-NL"/>
          </a:p>
          <a:p>
            <a:pPr lvl="0">
              <a:buFont typeface="Wingdings" panose="05000000000000000000" pitchFamily="2" charset="2"/>
              <a:buChar char="ü"/>
            </a:pPr>
            <a:r>
              <a:rPr lang="nl-NL"/>
              <a:t> Besluiten of de praktijk deze </a:t>
            </a:r>
            <a:r>
              <a:rPr lang="nl-NL" err="1"/>
              <a:t>aios</a:t>
            </a:r>
            <a:r>
              <a:rPr lang="nl-NL"/>
              <a:t> op zou willen leiden;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nl-NL"/>
          </a:p>
          <a:p>
            <a:pPr lvl="0">
              <a:buFont typeface="Wingdings" panose="05000000000000000000" pitchFamily="2" charset="2"/>
              <a:buChar char="ü"/>
            </a:pPr>
            <a:r>
              <a:rPr lang="nl-NL"/>
              <a:t> Het tijdig signaleren van eventuele knelpunten.</a:t>
            </a:r>
          </a:p>
        </p:txBody>
      </p:sp>
    </p:spTree>
    <p:extLst>
      <p:ext uri="{BB962C8B-B14F-4D97-AF65-F5344CB8AC3E}">
        <p14:creationId xmlns:p14="http://schemas.microsoft.com/office/powerpoint/2010/main" val="353680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643" y="291203"/>
            <a:ext cx="10766044" cy="1325563"/>
          </a:xfrm>
        </p:spPr>
        <p:txBody>
          <a:bodyPr/>
          <a:lstStyle/>
          <a:p>
            <a:r>
              <a:rPr lang="nl-NL"/>
              <a:t>Mogelijke agendapunten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75819" y="953985"/>
            <a:ext cx="11240361" cy="556736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l-NL"/>
          </a:p>
          <a:p>
            <a:pPr lvl="0"/>
            <a:r>
              <a:rPr lang="nl-NL" sz="2000"/>
              <a:t>Wederzijdse </a:t>
            </a:r>
            <a:r>
              <a:rPr lang="nl-NL" sz="2000" b="1"/>
              <a:t>verwachtingen</a:t>
            </a:r>
            <a:r>
              <a:rPr lang="nl-NL" sz="2000"/>
              <a:t> over het vak en de opleidingssituatie.</a:t>
            </a:r>
          </a:p>
          <a:p>
            <a:r>
              <a:rPr lang="nl-NL" sz="2000" b="1"/>
              <a:t>Leerwensen</a:t>
            </a:r>
            <a:r>
              <a:rPr lang="nl-NL" sz="2000"/>
              <a:t>: welke competenties, welke vaardigheden zijn in deze praktijk vooral te leren, hoe sluit dat aan bij de behoefte van de </a:t>
            </a:r>
            <a:r>
              <a:rPr lang="nl-NL" sz="2000" err="1"/>
              <a:t>aios</a:t>
            </a:r>
            <a:r>
              <a:rPr lang="nl-NL" sz="2000"/>
              <a:t>? welke alternatieven zijn er? </a:t>
            </a:r>
          </a:p>
          <a:p>
            <a:pPr lvl="0"/>
            <a:r>
              <a:rPr lang="nl-NL" sz="2000" b="1"/>
              <a:t>Praktijkorganisatie</a:t>
            </a:r>
            <a:r>
              <a:rPr lang="nl-NL" sz="2000"/>
              <a:t>: werktijden, diensten, praktijkinrichting, spreekuurverdeling, aantal patiënten per uur, bereikbaarheid, vervoer, administratie- en registratiesystemen.</a:t>
            </a:r>
          </a:p>
          <a:p>
            <a:pPr lvl="0"/>
            <a:r>
              <a:rPr lang="nl-NL" sz="2000" b="1"/>
              <a:t>Levensbeschouwing</a:t>
            </a:r>
            <a:r>
              <a:rPr lang="nl-NL" sz="2000"/>
              <a:t>: is een bepaalde overtuiging van belang, heeft dit consequenties voor de praktijkvoering en de opleidingssituatie?</a:t>
            </a:r>
          </a:p>
          <a:p>
            <a:pPr lvl="0"/>
            <a:r>
              <a:rPr lang="nl-NL" sz="2000" b="1"/>
              <a:t>Introductieperiode</a:t>
            </a:r>
            <a:r>
              <a:rPr lang="nl-NL" sz="2000"/>
              <a:t>: informatie aan patiënten, hoe wordt de </a:t>
            </a:r>
            <a:r>
              <a:rPr lang="nl-NL" sz="2000" err="1"/>
              <a:t>aios</a:t>
            </a:r>
            <a:r>
              <a:rPr lang="nl-NL" sz="2000"/>
              <a:t> in de praktijk geïntroduceerd, duur meeloopperiode, fasering naar zelfstandig werken.</a:t>
            </a:r>
          </a:p>
          <a:p>
            <a:r>
              <a:rPr lang="nl-NL" sz="2000" b="1"/>
              <a:t>Opleidingssituatie</a:t>
            </a:r>
            <a:r>
              <a:rPr lang="nl-NL" sz="2000"/>
              <a:t>: dagelijkse leer- en werkbesprekingen (tijdstip, duur, vorm, inhoud), spreekuurobservaties, opnameapparatuur, wijze van onderlinge consultatie, regelingen zelfstandige periode, eventuele vrijstelling huisartsstage.</a:t>
            </a:r>
          </a:p>
          <a:p>
            <a:pPr lvl="0"/>
            <a:endParaRPr lang="nl-NL" sz="2000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1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723900" y="1575286"/>
            <a:ext cx="10744200" cy="6281531"/>
          </a:xfrm>
        </p:spPr>
        <p:txBody>
          <a:bodyPr/>
          <a:lstStyle/>
          <a:p>
            <a:pPr lvl="0"/>
            <a:r>
              <a:rPr lang="nl-NL" sz="2000" b="1"/>
              <a:t>Samenwerking</a:t>
            </a:r>
            <a:r>
              <a:rPr lang="nl-NL" sz="2000"/>
              <a:t> tussen hao en </a:t>
            </a:r>
            <a:r>
              <a:rPr lang="nl-NL" sz="2000" err="1"/>
              <a:t>aios</a:t>
            </a:r>
            <a:r>
              <a:rPr lang="nl-NL" sz="2000"/>
              <a:t>, met de </a:t>
            </a:r>
            <a:r>
              <a:rPr lang="nl-NL" sz="2000" err="1"/>
              <a:t>praktijkassistent</a:t>
            </a:r>
            <a:r>
              <a:rPr lang="nl-NL" sz="2000"/>
              <a:t>(s), met de collega’s van de huisartsengroep, binnen de eerste lijn, met specialisten, ziekenhuizen en instellingen.</a:t>
            </a:r>
          </a:p>
          <a:p>
            <a:pPr lvl="0"/>
            <a:r>
              <a:rPr lang="nl-NL" sz="2000" b="1"/>
              <a:t>Waarneming</a:t>
            </a:r>
            <a:r>
              <a:rPr lang="nl-NL" sz="2000"/>
              <a:t>: regeling achterwacht bij afwezigheid hao.</a:t>
            </a:r>
          </a:p>
          <a:p>
            <a:pPr lvl="0"/>
            <a:r>
              <a:rPr lang="nl-NL" sz="2000" b="1"/>
              <a:t>Vakanties</a:t>
            </a:r>
            <a:r>
              <a:rPr lang="nl-NL" sz="2000"/>
              <a:t>: wanneer is de vakantie van de hao gepland, wat zijn de wensen van de </a:t>
            </a:r>
            <a:r>
              <a:rPr lang="nl-NL" sz="2000" err="1"/>
              <a:t>aios</a:t>
            </a:r>
            <a:r>
              <a:rPr lang="nl-NL" sz="2000"/>
              <a:t>, welke eventuele regelingen moeten getroffen worden?</a:t>
            </a:r>
          </a:p>
          <a:p>
            <a:pPr lvl="0"/>
            <a:r>
              <a:rPr lang="nl-NL" sz="2000" b="1"/>
              <a:t>Regelingen </a:t>
            </a:r>
            <a:r>
              <a:rPr lang="nl-NL" sz="2000"/>
              <a:t>bij ziekte hao of </a:t>
            </a:r>
            <a:r>
              <a:rPr lang="nl-NL" sz="2000" err="1"/>
              <a:t>aios</a:t>
            </a:r>
            <a:r>
              <a:rPr lang="nl-NL" sz="2000"/>
              <a:t>.</a:t>
            </a:r>
          </a:p>
          <a:p>
            <a:pPr lvl="0"/>
            <a:r>
              <a:rPr lang="nl-NL" sz="2000" b="1"/>
              <a:t>Nevenfuncties en overige activiteiten </a:t>
            </a:r>
            <a:r>
              <a:rPr lang="nl-NL" sz="2000"/>
              <a:t>van hao en </a:t>
            </a:r>
            <a:r>
              <a:rPr lang="nl-NL" sz="2000" err="1"/>
              <a:t>aios</a:t>
            </a:r>
            <a:r>
              <a:rPr lang="nl-NL" sz="2000"/>
              <a:t>.</a:t>
            </a:r>
          </a:p>
          <a:p>
            <a:pPr lvl="0"/>
            <a:r>
              <a:rPr lang="nl-NL" sz="2000"/>
              <a:t>Afspraak om een dag mee te lopen in de praktijk (optioneel)</a:t>
            </a: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0CF7F3-7BC3-DAD8-803F-1A3E5C3B3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43" y="249723"/>
            <a:ext cx="10766044" cy="1325563"/>
          </a:xfrm>
        </p:spPr>
        <p:txBody>
          <a:bodyPr/>
          <a:lstStyle/>
          <a:p>
            <a:r>
              <a:rPr lang="nl-NL"/>
              <a:t>Mogelijke agendapunten</a:t>
            </a:r>
          </a:p>
        </p:txBody>
      </p:sp>
    </p:spTree>
    <p:extLst>
      <p:ext uri="{BB962C8B-B14F-4D97-AF65-F5344CB8AC3E}">
        <p14:creationId xmlns:p14="http://schemas.microsoft.com/office/powerpoint/2010/main" val="138794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82FC621-98D2-0162-E7CF-1648B07A1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00" y="1359158"/>
            <a:ext cx="10744200" cy="375130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 </a:t>
            </a:r>
          </a:p>
          <a:p>
            <a:r>
              <a:rPr lang="nl-NL" sz="2000" dirty="0"/>
              <a:t>Aios Amsterdam UMC geven belangrijke informatie zoals zwangerschap, geplande verhuizingen, verlof, medische trajecten, etc. door aan het koppelteam. (E: </a:t>
            </a:r>
            <a:r>
              <a:rPr lang="nl-NL" sz="2000" dirty="0">
                <a:hlinkClick r:id="rId3"/>
              </a:rPr>
              <a:t>koppelteam@amsterdamumc.nl</a:t>
            </a:r>
            <a:r>
              <a:rPr lang="nl-NL" sz="2000" dirty="0"/>
              <a:t>)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Aios maken hun eventuele zorgen en onmogelijkheden tijdens het kennismakingsgesprek met de opleider kenbaar.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Is een opleider langer dan 2 weken afwezig (</a:t>
            </a:r>
            <a:r>
              <a:rPr lang="nl-NL" sz="2000" dirty="0" err="1"/>
              <a:t>bijv</a:t>
            </a:r>
            <a:r>
              <a:rPr lang="nl-NL" sz="2000" dirty="0"/>
              <a:t> door ziekte)? Geef dit en andere bijzonderheden door aan het koppelteam.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43BFFA-492A-676B-4002-69F6AF295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354230"/>
            <a:ext cx="10766425" cy="1325562"/>
          </a:xfrm>
        </p:spPr>
        <p:txBody>
          <a:bodyPr/>
          <a:lstStyle/>
          <a:p>
            <a:pPr>
              <a:defRPr/>
            </a:pPr>
            <a:r>
              <a:rPr lang="nl-NL" altLang="nl-NL" b="1" dirty="0"/>
              <a:t>Tips voor een succesvolle koppelperiode</a:t>
            </a:r>
          </a:p>
        </p:txBody>
      </p:sp>
    </p:spTree>
    <p:extLst>
      <p:ext uri="{BB962C8B-B14F-4D97-AF65-F5344CB8AC3E}">
        <p14:creationId xmlns:p14="http://schemas.microsoft.com/office/powerpoint/2010/main" val="3182748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 presentatie_Huisartsopleiding" id="{963FEA52-9775-4D32-BA61-10C120027BB4}" vid="{BE152EB0-1B7F-4F1F-9DBF-D9DFF62DDC7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94ac95-96aa-4859-9336-c3ad568b5eb2">
      <Terms xmlns="http://schemas.microsoft.com/office/infopath/2007/PartnerControls"/>
    </lcf76f155ced4ddcb4097134ff3c332f>
    <TaxCatchAll xmlns="f5392c77-82a5-441c-a29c-c0394473f4cf" xsi:nil="true"/>
    <Opmerking xmlns="4394ac95-96aa-4859-9336-c3ad568b5e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ADC0C890A004BB871DD2C67A35A04" ma:contentTypeVersion="19" ma:contentTypeDescription="Een nieuw document maken." ma:contentTypeScope="" ma:versionID="6663132a66e023c727c3cf0b8560a2a8">
  <xsd:schema xmlns:xsd="http://www.w3.org/2001/XMLSchema" xmlns:xs="http://www.w3.org/2001/XMLSchema" xmlns:p="http://schemas.microsoft.com/office/2006/metadata/properties" xmlns:ns2="4394ac95-96aa-4859-9336-c3ad568b5eb2" xmlns:ns3="f5392c77-82a5-441c-a29c-c0394473f4cf" targetNamespace="http://schemas.microsoft.com/office/2006/metadata/properties" ma:root="true" ma:fieldsID="1b25205bcc00a8075e555dea2da6cf46" ns2:_="" ns3:_="">
    <xsd:import namespace="4394ac95-96aa-4859-9336-c3ad568b5eb2"/>
    <xsd:import namespace="f5392c77-82a5-441c-a29c-c0394473f4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4ac95-96aa-4859-9336-c3ad568b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Opmerking" ma:index="25" nillable="true" ma:displayName="Opmerking" ma:internalName="Opmerk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92c77-82a5-441c-a29c-c0394473f4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ed9efeb-65d7-405f-a793-803eb6477bd2}" ma:internalName="TaxCatchAll" ma:showField="CatchAllData" ma:web="f5392c77-82a5-441c-a29c-c0394473f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0BBDC2-276C-47D4-B79A-56E0124496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66C718-6748-4F58-861D-F9C64CB6DF9B}">
  <ds:schemaRefs>
    <ds:schemaRef ds:uri="4394ac95-96aa-4859-9336-c3ad568b5eb2"/>
    <ds:schemaRef ds:uri="f5392c77-82a5-441c-a29c-c0394473f4c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524C3E-8038-49F9-9277-D9D0BBA4C73C}">
  <ds:schemaRefs>
    <ds:schemaRef ds:uri="4394ac95-96aa-4859-9336-c3ad568b5eb2"/>
    <ds:schemaRef ds:uri="f5392c77-82a5-441c-a29c-c0394473f4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KonicaMinolta</Template>
  <TotalTime>0</TotalTime>
  <Words>779</Words>
  <Application>Microsoft Office PowerPoint</Application>
  <PresentationFormat>Breedbeeld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</vt:lpstr>
      <vt:lpstr>Kantoorthema</vt:lpstr>
      <vt:lpstr>1_Kantoorthema</vt:lpstr>
      <vt:lpstr>PowerPoint-presentatie</vt:lpstr>
      <vt:lpstr>Opleidingsplekken &amp; woonplaatsen aios </vt:lpstr>
      <vt:lpstr>Koppelprocedure</vt:lpstr>
      <vt:lpstr>Motivatie en veto’s</vt:lpstr>
      <vt:lpstr>Mythes</vt:lpstr>
      <vt:lpstr>Doel van het kennismakingsgesprek</vt:lpstr>
      <vt:lpstr>Mogelijke agendapunten</vt:lpstr>
      <vt:lpstr>Mogelijke agendapunten</vt:lpstr>
      <vt:lpstr>Tips voor een succesvolle koppelperiode</vt:lpstr>
      <vt:lpstr>Tips voor een succesvolle koppelperiode</vt:lpstr>
      <vt:lpstr>Periodes koppelgesprekken</vt:lpstr>
      <vt:lpstr>Contact Amsterdam</vt:lpstr>
      <vt:lpstr>Contact Twente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Olaf van der Grijspaarde</dc:creator>
  <cp:lastModifiedBy>Younis, F.S. (Farhat)</cp:lastModifiedBy>
  <cp:revision>2</cp:revision>
  <cp:lastPrinted>2019-03-12T16:46:19Z</cp:lastPrinted>
  <dcterms:created xsi:type="dcterms:W3CDTF">2018-06-28T15:32:29Z</dcterms:created>
  <dcterms:modified xsi:type="dcterms:W3CDTF">2025-05-19T11:28:01Z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0x0101003D8ADC0C890A004BB871DD2C67A35A04</vt:lpwstr>
  </property>
  <property fmtid="{D5CDD505-2E9C-101B-9397-08002B2CF9AE}" pid="3" name="MediaServiceImageTags">
    <vt:lpwstr/>
  </property>
</Properties>
</file>